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9" r:id="rId1"/>
  </p:sldMasterIdLst>
  <p:notesMasterIdLst>
    <p:notesMasterId r:id="rId43"/>
  </p:notesMasterIdLst>
  <p:handoutMasterIdLst>
    <p:handoutMasterId r:id="rId44"/>
  </p:handoutMasterIdLst>
  <p:sldIdLst>
    <p:sldId id="437" r:id="rId2"/>
    <p:sldId id="257" r:id="rId3"/>
    <p:sldId id="479" r:id="rId4"/>
    <p:sldId id="469" r:id="rId5"/>
    <p:sldId id="470" r:id="rId6"/>
    <p:sldId id="471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32" r:id="rId15"/>
    <p:sldId id="400" r:id="rId16"/>
    <p:sldId id="401" r:id="rId17"/>
    <p:sldId id="465" r:id="rId18"/>
    <p:sldId id="466" r:id="rId19"/>
    <p:sldId id="404" r:id="rId20"/>
    <p:sldId id="439" r:id="rId21"/>
    <p:sldId id="434" r:id="rId22"/>
    <p:sldId id="425" r:id="rId23"/>
    <p:sldId id="405" r:id="rId24"/>
    <p:sldId id="464" r:id="rId25"/>
    <p:sldId id="407" r:id="rId26"/>
    <p:sldId id="449" r:id="rId27"/>
    <p:sldId id="480" r:id="rId28"/>
    <p:sldId id="410" r:id="rId29"/>
    <p:sldId id="481" r:id="rId30"/>
    <p:sldId id="482" r:id="rId31"/>
    <p:sldId id="460" r:id="rId32"/>
    <p:sldId id="483" r:id="rId33"/>
    <p:sldId id="409" r:id="rId34"/>
    <p:sldId id="489" r:id="rId35"/>
    <p:sldId id="487" r:id="rId36"/>
    <p:sldId id="486" r:id="rId37"/>
    <p:sldId id="450" r:id="rId38"/>
    <p:sldId id="435" r:id="rId39"/>
    <p:sldId id="414" r:id="rId40"/>
    <p:sldId id="490" r:id="rId41"/>
    <p:sldId id="436" r:id="rId42"/>
  </p:sldIdLst>
  <p:sldSz cx="9144000" cy="6858000" type="screen4x3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800000"/>
    <a:srgbClr val="286E8C"/>
    <a:srgbClr val="286884"/>
    <a:srgbClr val="2F2983"/>
    <a:srgbClr val="295883"/>
    <a:srgbClr val="296583"/>
    <a:srgbClr val="30647C"/>
    <a:srgbClr val="36738E"/>
    <a:srgbClr val="67BBC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798" autoAdjust="0"/>
    <p:restoredTop sz="91554" autoAdjust="0"/>
  </p:normalViewPr>
  <p:slideViewPr>
    <p:cSldViewPr snapToGrid="0">
      <p:cViewPr varScale="1">
        <p:scale>
          <a:sx n="103" d="100"/>
          <a:sy n="103" d="100"/>
        </p:scale>
        <p:origin x="-78" y="-144"/>
      </p:cViewPr>
      <p:guideLst>
        <p:guide orient="horz" pos="3780"/>
        <p:guide pos="451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defTabSz="920750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79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97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798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defTabSz="920750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97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0863"/>
            <a:ext cx="294798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fld id="{862F23FF-FCAE-43B2-BCED-B5E8627926D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9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defTabSz="920750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79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9638"/>
            <a:ext cx="5443537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798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defTabSz="920750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798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fld id="{1675A760-104A-4428-AC76-A06FA6930D7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812EA-CA88-4069-9095-ED31308AD4FF}" type="slidenum">
              <a:rPr lang="en-US" altLang="ko-KR"/>
              <a:pPr/>
              <a:t>2</a:t>
            </a:fld>
            <a:endParaRPr lang="en-US" altLang="ko-KR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FF5C0F-FFFA-487B-BAB5-176BF25A6B7C}" type="slidenum">
              <a:rPr lang="en-US" altLang="ko-KR"/>
              <a:pPr/>
              <a:t>38</a:t>
            </a:fld>
            <a:endParaRPr lang="en-US" altLang="ko-KR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855B2D-1D6D-4B0A-A793-A7F6E0F55A4A}" type="slidenum">
              <a:rPr lang="en-US" altLang="ko-KR"/>
              <a:pPr/>
              <a:t>41</a:t>
            </a:fld>
            <a:endParaRPr lang="en-US" altLang="ko-KR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FF5C0F-FFFA-487B-BAB5-176BF25A6B7C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D9BDC510-13A6-498C-B411-0F4ACC150C07}" type="slidenum">
              <a:rPr lang="en-US" altLang="ko-KR" smtClean="0">
                <a:latin typeface="굴림" charset="-127"/>
                <a:ea typeface="굴림" charset="-127"/>
              </a:rPr>
              <a:pPr defTabSz="912813"/>
              <a:t>4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53251" name="Rectangle 7"/>
          <p:cNvSpPr txBox="1">
            <a:spLocks noGrp="1" noChangeArrowheads="1"/>
          </p:cNvSpPr>
          <p:nvPr/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7" rIns="91434" bIns="45717" anchor="b"/>
          <a:lstStyle/>
          <a:p>
            <a:pPr algn="r" defTabSz="912813"/>
            <a:fld id="{2615957C-8954-44A1-9D33-54233C3F9ECD}" type="slidenum">
              <a:rPr lang="en-US" altLang="ko-KR" sz="1200" b="0"/>
              <a:pPr algn="r" defTabSz="912813"/>
              <a:t>4</a:t>
            </a:fld>
            <a:endParaRPr lang="en-US" altLang="ko-KR" sz="1200" b="0"/>
          </a:p>
        </p:txBody>
      </p:sp>
      <p:sp>
        <p:nvSpPr>
          <p:cNvPr id="53252" name="Rectangle 7"/>
          <p:cNvSpPr txBox="1">
            <a:spLocks noGrp="1" noChangeArrowheads="1"/>
          </p:cNvSpPr>
          <p:nvPr/>
        </p:nvSpPr>
        <p:spPr bwMode="auto">
          <a:xfrm>
            <a:off x="3852863" y="9440863"/>
            <a:ext cx="295116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55" tIns="47777" rIns="95555" bIns="47777" anchor="b"/>
          <a:lstStyle/>
          <a:p>
            <a:pPr algn="r" defTabSz="912813" latinLnBrk="0"/>
            <a:fld id="{D94160CE-4DBC-428E-8968-EB968E91A8A6}" type="slidenum">
              <a:rPr kumimoji="0" lang="en-US" altLang="ko-KR" sz="1300" b="0">
                <a:latin typeface="Tahoma" pitchFamily="34" charset="0"/>
              </a:rPr>
              <a:pPr algn="r" defTabSz="912813" latinLnBrk="0"/>
              <a:t>4</a:t>
            </a:fld>
            <a:endParaRPr kumimoji="0" lang="en-US" altLang="ko-KR" sz="1300" b="0">
              <a:latin typeface="Tahoma" pitchFamily="34" charset="0"/>
            </a:endParaRPr>
          </a:p>
        </p:txBody>
      </p:sp>
      <p:sp>
        <p:nvSpPr>
          <p:cNvPr id="532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4719638"/>
            <a:ext cx="5443537" cy="4473575"/>
          </a:xfrm>
          <a:noFill/>
          <a:ln/>
        </p:spPr>
        <p:txBody>
          <a:bodyPr lIns="95555" tIns="47777" rIns="95555" bIns="47777"/>
          <a:lstStyle/>
          <a:p>
            <a:pPr eaLnBrk="1" hangingPunct="1"/>
            <a:endParaRPr lang="fi-FI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61A926-C125-4CAD-AE95-A6511702DDD7}" type="slidenum">
              <a:rPr lang="en-US"/>
              <a:pPr/>
              <a:t>6</a:t>
            </a:fld>
            <a:endParaRPr lang="en-US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FF5C0F-FFFA-487B-BAB5-176BF25A6B7C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FF5C0F-FFFA-487B-BAB5-176BF25A6B7C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5A760-104A-4428-AC76-A06FA6930D7C}" type="slidenum">
              <a:rPr lang="en-US" altLang="ko-KR" smtClean="0"/>
              <a:pPr/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5A760-104A-4428-AC76-A06FA6930D7C}" type="slidenum">
              <a:rPr lang="en-US" altLang="ko-KR" smtClean="0"/>
              <a:pPr/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5A760-104A-4428-AC76-A06FA6930D7C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3" descr="sub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4.png"/><Relationship Id="rId7" Type="http://schemas.openxmlformats.org/officeDocument/2006/relationships/hyperlink" Target="http://www.co2.no/includes/showimage.asp?ID=546" TargetMode="External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3.wmf"/><Relationship Id="rId11" Type="http://schemas.openxmlformats.org/officeDocument/2006/relationships/image" Target="../media/image37.wmf"/><Relationship Id="rId5" Type="http://schemas.openxmlformats.org/officeDocument/2006/relationships/image" Target="../media/image16.png"/><Relationship Id="rId10" Type="http://schemas.openxmlformats.org/officeDocument/2006/relationships/image" Target="../media/image36.jpeg"/><Relationship Id="rId4" Type="http://schemas.openxmlformats.org/officeDocument/2006/relationships/image" Target="../media/image15.png"/><Relationship Id="rId9" Type="http://schemas.openxmlformats.org/officeDocument/2006/relationships/image" Target="../media/image3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9.wm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jpeg"/><Relationship Id="rId4" Type="http://schemas.openxmlformats.org/officeDocument/2006/relationships/image" Target="../media/image47.emf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gif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gif"/><Relationship Id="rId5" Type="http://schemas.openxmlformats.org/officeDocument/2006/relationships/image" Target="../media/image73.gif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1.png"/><Relationship Id="rId7" Type="http://schemas.openxmlformats.org/officeDocument/2006/relationships/image" Target="../media/image76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75.jpe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8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70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81.jpeg"/><Relationship Id="rId10" Type="http://schemas.openxmlformats.org/officeDocument/2006/relationships/image" Target="../media/image84.jpeg"/><Relationship Id="rId4" Type="http://schemas.openxmlformats.org/officeDocument/2006/relationships/image" Target="../media/image71.png"/><Relationship Id="rId9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7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86.jpeg"/><Relationship Id="rId4" Type="http://schemas.openxmlformats.org/officeDocument/2006/relationships/image" Target="../media/image85.jpeg"/><Relationship Id="rId9" Type="http://schemas.openxmlformats.org/officeDocument/2006/relationships/image" Target="../media/image8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46.png"/><Relationship Id="rId7" Type="http://schemas.openxmlformats.org/officeDocument/2006/relationships/image" Target="../media/image9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71.png"/><Relationship Id="rId9" Type="http://schemas.openxmlformats.org/officeDocument/2006/relationships/image" Target="../media/image9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70.pn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gif"/><Relationship Id="rId5" Type="http://schemas.openxmlformats.org/officeDocument/2006/relationships/image" Target="../media/image46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46.png"/><Relationship Id="rId7" Type="http://schemas.openxmlformats.org/officeDocument/2006/relationships/image" Target="../media/image9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gif"/><Relationship Id="rId5" Type="http://schemas.openxmlformats.org/officeDocument/2006/relationships/image" Target="../media/image97.gif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0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gif"/><Relationship Id="rId5" Type="http://schemas.openxmlformats.org/officeDocument/2006/relationships/image" Target="../media/image104.jpe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eg"/><Relationship Id="rId5" Type="http://schemas.openxmlformats.org/officeDocument/2006/relationships/image" Target="../media/image47.emf"/><Relationship Id="rId4" Type="http://schemas.openxmlformats.org/officeDocument/2006/relationships/image" Target="../media/image10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7.jpeg"/><Relationship Id="rId11" Type="http://schemas.openxmlformats.org/officeDocument/2006/relationships/image" Target="../media/image22.wm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4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wmf"/><Relationship Id="rId5" Type="http://schemas.openxmlformats.org/officeDocument/2006/relationships/image" Target="../media/image16.png"/><Relationship Id="rId10" Type="http://schemas.openxmlformats.org/officeDocument/2006/relationships/image" Target="../media/image28.wmf"/><Relationship Id="rId4" Type="http://schemas.openxmlformats.org/officeDocument/2006/relationships/image" Target="../media/image15.png"/><Relationship Id="rId9" Type="http://schemas.openxmlformats.org/officeDocument/2006/relationships/image" Target="../media/image2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14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9.wmf"/><Relationship Id="rId5" Type="http://schemas.openxmlformats.org/officeDocument/2006/relationships/image" Target="../media/image16.png"/><Relationship Id="rId10" Type="http://schemas.openxmlformats.org/officeDocument/2006/relationships/image" Target="../media/image24.wmf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902450" y="6446838"/>
            <a:ext cx="2133600" cy="366712"/>
          </a:xfrm>
          <a:prstGeom prst="rect">
            <a:avLst/>
          </a:prstGeom>
          <a:noFill/>
        </p:spPr>
        <p:txBody>
          <a:bodyPr/>
          <a:lstStyle/>
          <a:p>
            <a:fld id="{D289D692-CA53-4E65-854A-674773472FFB}" type="slidenum">
              <a:rPr lang="en-US" altLang="ko-KR" smtClean="0">
                <a:latin typeface="굴림" charset="-127"/>
                <a:ea typeface="굴림" charset="-127"/>
              </a:rPr>
              <a:pPr/>
              <a:t>1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  <p:pic>
        <p:nvPicPr>
          <p:cNvPr id="10243" name="그림 8" descr="main000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006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86188"/>
            <a:ext cx="9144000" cy="291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6" descr="#1"/>
          <p:cNvPicPr>
            <a:picLocks noChangeAspect="1" noChangeArrowheads="1"/>
          </p:cNvPicPr>
          <p:nvPr/>
        </p:nvPicPr>
        <p:blipFill>
          <a:blip r:embed="rId4"/>
          <a:srcRect l="74409" t="87801" b="2754"/>
          <a:stretch>
            <a:fillRect/>
          </a:stretch>
        </p:blipFill>
        <p:spPr bwMode="auto">
          <a:xfrm>
            <a:off x="6011863" y="5876925"/>
            <a:ext cx="2860675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6" name="WordArt 17"/>
          <p:cNvSpPr>
            <a:spLocks noChangeArrowheads="1" noChangeShapeType="1" noTextEdit="1"/>
          </p:cNvSpPr>
          <p:nvPr/>
        </p:nvSpPr>
        <p:spPr bwMode="auto">
          <a:xfrm>
            <a:off x="1001487" y="2060575"/>
            <a:ext cx="7097484" cy="59553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sz="4000" kern="10" dirty="0" err="1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3366"/>
                </a:solidFill>
                <a:effectLst>
                  <a:outerShdw dist="53882" dir="2700000" algn="ctr" rotWithShape="0">
                    <a:srgbClr val="868686">
                      <a:alpha val="50000"/>
                    </a:srgbClr>
                  </a:outerShdw>
                </a:effectLst>
                <a:latin typeface="HY견고딕"/>
                <a:ea typeface="HY견고딕"/>
              </a:rPr>
              <a:t>저탄소</a:t>
            </a:r>
            <a:r>
              <a:rPr lang="ko-KR" altLang="en-US" sz="4000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3366"/>
                </a:solidFill>
                <a:effectLst>
                  <a:outerShdw dist="53882" dir="2700000" algn="ctr" rotWithShape="0">
                    <a:srgbClr val="868686">
                      <a:alpha val="50000"/>
                    </a:srgbClr>
                  </a:outerShdw>
                </a:effectLst>
                <a:latin typeface="HY견고딕"/>
                <a:ea typeface="HY견고딕"/>
              </a:rPr>
              <a:t> </a:t>
            </a:r>
            <a:r>
              <a:rPr lang="ko-KR" altLang="en-US" sz="4000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3366"/>
                </a:solidFill>
                <a:effectLst>
                  <a:outerShdw dist="53882" dir="2700000" algn="ctr" rotWithShape="0">
                    <a:srgbClr val="868686">
                      <a:alpha val="50000"/>
                    </a:srgbClr>
                  </a:outerShdw>
                </a:effectLst>
                <a:latin typeface="HY견고딕"/>
                <a:ea typeface="HY견고딕"/>
              </a:rPr>
              <a:t>녹색시범도시 조성사업 추진방향</a:t>
            </a:r>
            <a:endParaRPr lang="ko-KR" altLang="en-US" sz="4000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solidFill>
                <a:srgbClr val="003366"/>
              </a:solidFill>
              <a:effectLst>
                <a:outerShdw dist="53882" dir="2700000" algn="ctr" rotWithShape="0">
                  <a:srgbClr val="868686">
                    <a:alpha val="50000"/>
                  </a:srgbClr>
                </a:outerShdw>
              </a:effectLst>
              <a:latin typeface="HY견고딕"/>
              <a:ea typeface="HY견고딕"/>
            </a:endParaRPr>
          </a:p>
        </p:txBody>
      </p:sp>
      <p:sp>
        <p:nvSpPr>
          <p:cNvPr id="10247" name="WordArt 17"/>
          <p:cNvSpPr>
            <a:spLocks noChangeArrowheads="1" noChangeShapeType="1" noTextEdit="1"/>
          </p:cNvSpPr>
          <p:nvPr/>
        </p:nvSpPr>
        <p:spPr bwMode="auto">
          <a:xfrm>
            <a:off x="3819525" y="3573463"/>
            <a:ext cx="1562100" cy="352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ko-KR" sz="2800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3366"/>
                </a:solidFill>
                <a:effectLst>
                  <a:outerShdw dist="53882" dir="2700000" algn="ctr" rotWithShape="0">
                    <a:srgbClr val="868686">
                      <a:alpha val="50000"/>
                    </a:srgbClr>
                  </a:outerShdw>
                </a:effectLst>
                <a:latin typeface="HY견고딕"/>
                <a:ea typeface="HY견고딕"/>
              </a:rPr>
              <a:t>2009. </a:t>
            </a:r>
            <a:r>
              <a:rPr lang="en-US" altLang="ko-KR" sz="2800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3366"/>
                </a:solidFill>
                <a:effectLst>
                  <a:outerShdw dist="53882" dir="2700000" algn="ctr" rotWithShape="0">
                    <a:srgbClr val="868686">
                      <a:alpha val="50000"/>
                    </a:srgbClr>
                  </a:outerShdw>
                </a:effectLst>
                <a:latin typeface="HY견고딕"/>
                <a:ea typeface="HY견고딕"/>
              </a:rPr>
              <a:t>08. 27</a:t>
            </a:r>
            <a:endParaRPr lang="ko-KR" altLang="en-US" sz="2800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solidFill>
                <a:srgbClr val="003366"/>
              </a:solidFill>
              <a:effectLst>
                <a:outerShdw dist="53882" dir="2700000" algn="ctr" rotWithShape="0">
                  <a:srgbClr val="868686">
                    <a:alpha val="50000"/>
                  </a:srgbClr>
                </a:outerShdw>
              </a:effectLst>
              <a:latin typeface="HY견고딕"/>
              <a:ea typeface="HY견고딕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5875" y="127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buFontTx/>
              <a:buNone/>
            </a:pPr>
            <a:endParaRPr lang="ko-KR" altLang="en-US"/>
          </a:p>
        </p:txBody>
      </p:sp>
      <p:pic>
        <p:nvPicPr>
          <p:cNvPr id="548868" name="Picture 4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628775"/>
            <a:ext cx="3979863" cy="4622800"/>
          </a:xfrm>
          <a:prstGeom prst="rect">
            <a:avLst/>
          </a:prstGeom>
          <a:noFill/>
        </p:spPr>
      </p:pic>
      <p:sp>
        <p:nvSpPr>
          <p:cNvPr id="548869" name="Rectangle 5"/>
          <p:cNvSpPr>
            <a:spLocks noChangeArrowheads="1"/>
          </p:cNvSpPr>
          <p:nvPr/>
        </p:nvSpPr>
        <p:spPr bwMode="auto">
          <a:xfrm>
            <a:off x="722313" y="2281238"/>
            <a:ext cx="3811587" cy="149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탄소시장 활성화 및 녹색금융 인프라 구축</a:t>
            </a:r>
            <a:b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-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배출권 거래제 도입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,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녹색주가지수 개발 등</a:t>
            </a:r>
            <a:b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-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녹색채권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·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펀드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개발 등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친환경적 세제 개편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녹색일자리 창출 및 핵심 녹색인력 육성</a:t>
            </a:r>
          </a:p>
        </p:txBody>
      </p:sp>
      <p:sp>
        <p:nvSpPr>
          <p:cNvPr id="548870" name="Rectangle 6"/>
          <p:cNvSpPr>
            <a:spLocks noChangeArrowheads="1"/>
          </p:cNvSpPr>
          <p:nvPr/>
        </p:nvSpPr>
        <p:spPr bwMode="auto">
          <a:xfrm>
            <a:off x="760413" y="4297363"/>
            <a:ext cx="1982787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국내 탄소시장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</a:t>
            </a:r>
            <a:endParaRPr lang="ko-KR" altLang="en-US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48871" name="AutoShape 7"/>
          <p:cNvSpPr>
            <a:spLocks/>
          </p:cNvSpPr>
          <p:nvPr/>
        </p:nvSpPr>
        <p:spPr bwMode="gray">
          <a:xfrm rot="5400000">
            <a:off x="2307431" y="-427830"/>
            <a:ext cx="352425" cy="3744912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8872" name="AutoShape 8"/>
          <p:cNvSpPr>
            <a:spLocks/>
          </p:cNvSpPr>
          <p:nvPr/>
        </p:nvSpPr>
        <p:spPr bwMode="gray">
          <a:xfrm rot="5400000">
            <a:off x="2301081" y="-375443"/>
            <a:ext cx="365125" cy="3744912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8873" name="Text Box 9"/>
          <p:cNvSpPr txBox="1">
            <a:spLocks noChangeArrowheads="1"/>
          </p:cNvSpPr>
          <p:nvPr/>
        </p:nvSpPr>
        <p:spPr bwMode="gray">
          <a:xfrm>
            <a:off x="1420813" y="1377950"/>
            <a:ext cx="2171700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7. 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녹색경제 기반 조성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77863" y="3860800"/>
            <a:ext cx="1590675" cy="365125"/>
            <a:chOff x="427" y="1120"/>
            <a:chExt cx="1002" cy="230"/>
          </a:xfrm>
        </p:grpSpPr>
        <p:sp>
          <p:nvSpPr>
            <p:cNvPr id="548875" name="AutoShape 11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8876" name="Rectangle 12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주요 목표</a:t>
              </a:r>
              <a:endParaRPr lang="en-US" altLang="ko-KR" sz="16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pic>
        <p:nvPicPr>
          <p:cNvPr id="548877" name="Picture 13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628775"/>
            <a:ext cx="3979862" cy="4622800"/>
          </a:xfrm>
          <a:prstGeom prst="rect">
            <a:avLst/>
          </a:prstGeom>
          <a:noFill/>
        </p:spPr>
      </p:pic>
      <p:sp>
        <p:nvSpPr>
          <p:cNvPr id="548878" name="Rectangle 14"/>
          <p:cNvSpPr>
            <a:spLocks noChangeArrowheads="1"/>
          </p:cNvSpPr>
          <p:nvPr/>
        </p:nvSpPr>
        <p:spPr bwMode="auto">
          <a:xfrm>
            <a:off x="4716463" y="2281238"/>
            <a:ext cx="4032250" cy="129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 dirty="0" err="1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그린홈</a:t>
            </a:r>
            <a:r>
              <a:rPr lang="en-US" altLang="ko-KR" sz="1400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·</a:t>
            </a:r>
            <a:r>
              <a:rPr lang="ko-KR" altLang="en-US" sz="1400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그린빌딩의 확산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 dirty="0" err="1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자원순환형</a:t>
            </a:r>
            <a:r>
              <a:rPr lang="ko-KR" altLang="en-US" sz="1400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 지역개발</a:t>
            </a:r>
            <a:r>
              <a:rPr lang="en-US" altLang="ko-KR" sz="1400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, </a:t>
            </a:r>
            <a:r>
              <a:rPr lang="ko-KR" altLang="en-US" sz="1400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녹색도시 조성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 dirty="0" err="1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그린카</a:t>
            </a:r>
            <a:r>
              <a:rPr lang="en-US" altLang="ko-KR" sz="1400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·</a:t>
            </a:r>
            <a:r>
              <a:rPr lang="ko-KR" altLang="en-US" sz="1400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철도</a:t>
            </a:r>
            <a:r>
              <a:rPr lang="en-US" altLang="ko-KR" sz="1400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·</a:t>
            </a:r>
            <a:r>
              <a:rPr lang="ko-KR" altLang="en-US" sz="1400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자전거 등 녹색교통 수단 활성화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대중교통 중심의 녹색교통 물류체계 구축</a:t>
            </a:r>
          </a:p>
        </p:txBody>
      </p:sp>
      <p:sp>
        <p:nvSpPr>
          <p:cNvPr id="548879" name="AutoShape 15"/>
          <p:cNvSpPr>
            <a:spLocks/>
          </p:cNvSpPr>
          <p:nvPr/>
        </p:nvSpPr>
        <p:spPr bwMode="gray">
          <a:xfrm rot="5400000">
            <a:off x="6411119" y="-427831"/>
            <a:ext cx="352425" cy="3744913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8880" name="AutoShape 16"/>
          <p:cNvSpPr>
            <a:spLocks/>
          </p:cNvSpPr>
          <p:nvPr/>
        </p:nvSpPr>
        <p:spPr bwMode="gray">
          <a:xfrm rot="5400000">
            <a:off x="6404769" y="-375444"/>
            <a:ext cx="365125" cy="3744913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8881" name="Text Box 17"/>
          <p:cNvSpPr txBox="1">
            <a:spLocks noChangeArrowheads="1"/>
          </p:cNvSpPr>
          <p:nvPr/>
        </p:nvSpPr>
        <p:spPr bwMode="gray">
          <a:xfrm>
            <a:off x="5418138" y="1377950"/>
            <a:ext cx="2418932" cy="249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8. </a:t>
            </a:r>
            <a:r>
              <a:rPr lang="ko-KR" altLang="en-US" b="1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녹색국토</a:t>
            </a:r>
            <a:r>
              <a:rPr lang="en-US" altLang="ko-KR" b="1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·</a:t>
            </a:r>
            <a:r>
              <a:rPr lang="ko-KR" altLang="en-US" b="1" dirty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교통의 조성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781550" y="3860800"/>
            <a:ext cx="1590675" cy="365125"/>
            <a:chOff x="427" y="1120"/>
            <a:chExt cx="1002" cy="230"/>
          </a:xfrm>
        </p:grpSpPr>
        <p:sp>
          <p:nvSpPr>
            <p:cNvPr id="548883" name="AutoShape 19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8884" name="Rectangle 20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주요 목표</a:t>
              </a:r>
              <a:endParaRPr lang="en-US" altLang="ko-KR" sz="16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543175" y="4437063"/>
            <a:ext cx="1800225" cy="1512887"/>
            <a:chOff x="1746" y="2750"/>
            <a:chExt cx="865" cy="644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1746" y="2750"/>
              <a:ext cx="664" cy="579"/>
              <a:chOff x="494" y="1488"/>
              <a:chExt cx="546" cy="476"/>
            </a:xfrm>
          </p:grpSpPr>
          <p:pic>
            <p:nvPicPr>
              <p:cNvPr id="548887" name="Picture 23" descr="j0429211[1]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4" y="1488"/>
                <a:ext cx="546" cy="476"/>
              </a:xfrm>
              <a:prstGeom prst="rect">
                <a:avLst/>
              </a:prstGeom>
              <a:noFill/>
            </p:spPr>
          </p:pic>
          <p:pic>
            <p:nvPicPr>
              <p:cNvPr id="548888" name="Picture 24" descr="전체 크기 이미지 보기">
                <a:hlinkClick r:id="rId7"/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CF7"/>
                  </a:clrFrom>
                  <a:clrTo>
                    <a:srgbClr val="FFFCF7">
                      <a:alpha val="0"/>
                    </a:srgbClr>
                  </a:clrTo>
                </a:clrChange>
              </a:blip>
              <a:srcRect b="31667"/>
              <a:stretch>
                <a:fillRect/>
              </a:stretch>
            </p:blipFill>
            <p:spPr bwMode="auto">
              <a:xfrm rot="890129">
                <a:off x="575" y="1752"/>
                <a:ext cx="151" cy="64"/>
              </a:xfrm>
              <a:prstGeom prst="rect">
                <a:avLst/>
              </a:prstGeom>
              <a:noFill/>
            </p:spPr>
          </p:pic>
        </p:grpSp>
        <p:pic>
          <p:nvPicPr>
            <p:cNvPr id="548889" name="Picture 25" descr="j0429193[1]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122" y="2771"/>
              <a:ext cx="489" cy="567"/>
            </a:xfrm>
            <a:prstGeom prst="rect">
              <a:avLst/>
            </a:prstGeom>
            <a:noFill/>
          </p:spPr>
        </p:pic>
        <p:pic>
          <p:nvPicPr>
            <p:cNvPr id="548890" name="Picture 26" descr="200806120127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33" y="3121"/>
              <a:ext cx="267" cy="273"/>
            </a:xfrm>
            <a:prstGeom prst="rect">
              <a:avLst/>
            </a:prstGeom>
            <a:noFill/>
          </p:spPr>
        </p:pic>
        <p:pic>
          <p:nvPicPr>
            <p:cNvPr id="548891" name="Picture 27" descr="전체 크기 이미지 보기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CF7"/>
                </a:clrFrom>
                <a:clrTo>
                  <a:srgbClr val="FFFCF7">
                    <a:alpha val="0"/>
                  </a:srgbClr>
                </a:clrTo>
              </a:clrChange>
            </a:blip>
            <a:srcRect b="31667"/>
            <a:stretch>
              <a:fillRect/>
            </a:stretch>
          </p:blipFill>
          <p:spPr bwMode="auto">
            <a:xfrm>
              <a:off x="2295" y="3115"/>
              <a:ext cx="183" cy="78"/>
            </a:xfrm>
            <a:prstGeom prst="rect">
              <a:avLst/>
            </a:prstGeom>
            <a:noFill/>
          </p:spPr>
        </p:pic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176338" y="4632325"/>
            <a:ext cx="1327150" cy="1241425"/>
            <a:chOff x="3281" y="2918"/>
            <a:chExt cx="836" cy="782"/>
          </a:xfrm>
        </p:grpSpPr>
        <p:sp>
          <p:nvSpPr>
            <p:cNvPr id="548893" name="Text Box 29"/>
            <p:cNvSpPr txBox="1">
              <a:spLocks noChangeArrowheads="1"/>
            </p:cNvSpPr>
            <p:nvPr/>
          </p:nvSpPr>
          <p:spPr bwMode="auto">
            <a:xfrm>
              <a:off x="3719" y="3003"/>
              <a:ext cx="398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5</a:t>
              </a:r>
              <a:r>
                <a:rPr lang="ko-KR" altLang="en-US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조원</a:t>
              </a:r>
              <a:endParaRPr lang="ko-KR" altLang="en-US" b="1"/>
            </a:p>
          </p:txBody>
        </p:sp>
        <p:sp>
          <p:nvSpPr>
            <p:cNvPr id="548894" name="Line 30"/>
            <p:cNvSpPr>
              <a:spLocks noChangeShapeType="1"/>
            </p:cNvSpPr>
            <p:nvPr/>
          </p:nvSpPr>
          <p:spPr bwMode="auto">
            <a:xfrm>
              <a:off x="3596" y="3107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8895" name="Line 31"/>
            <p:cNvSpPr>
              <a:spLocks noChangeShapeType="1"/>
            </p:cNvSpPr>
            <p:nvPr/>
          </p:nvSpPr>
          <p:spPr bwMode="auto">
            <a:xfrm>
              <a:off x="3596" y="3337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8896" name="Line 32"/>
            <p:cNvSpPr>
              <a:spLocks noChangeShapeType="1"/>
            </p:cNvSpPr>
            <p:nvPr/>
          </p:nvSpPr>
          <p:spPr bwMode="auto">
            <a:xfrm>
              <a:off x="3596" y="3568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8897" name="AutoShape 33"/>
            <p:cNvSpPr>
              <a:spLocks noChangeArrowheads="1"/>
            </p:cNvSpPr>
            <p:nvPr/>
          </p:nvSpPr>
          <p:spPr bwMode="gray">
            <a:xfrm rot="16200000" flipV="1">
              <a:off x="3069" y="3130"/>
              <a:ext cx="782" cy="357"/>
            </a:xfrm>
            <a:prstGeom prst="rightArrow">
              <a:avLst>
                <a:gd name="adj1" fmla="val 68630"/>
                <a:gd name="adj2" fmla="val 29977"/>
              </a:avLst>
            </a:prstGeom>
            <a:gradFill rotWithShape="1">
              <a:gsLst>
                <a:gs pos="0">
                  <a:srgbClr val="669900"/>
                </a:gs>
                <a:gs pos="100000">
                  <a:srgbClr val="F0FFD1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 latinLnBrk="1">
                <a:buFontTx/>
                <a:buNone/>
              </a:pPr>
              <a:endParaRPr lang="ko-KR" altLang="en-US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8898" name="Text Box 34"/>
            <p:cNvSpPr txBox="1">
              <a:spLocks noChangeArrowheads="1"/>
            </p:cNvSpPr>
            <p:nvPr/>
          </p:nvSpPr>
          <p:spPr bwMode="auto">
            <a:xfrm>
              <a:off x="3288" y="2996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(’50)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8899" name="Text Box 35"/>
            <p:cNvSpPr txBox="1">
              <a:spLocks noChangeArrowheads="1"/>
            </p:cNvSpPr>
            <p:nvPr/>
          </p:nvSpPr>
          <p:spPr bwMode="auto">
            <a:xfrm>
              <a:off x="3288" y="3221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(’20)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8900" name="Text Box 36"/>
            <p:cNvSpPr txBox="1">
              <a:spLocks noChangeArrowheads="1"/>
            </p:cNvSpPr>
            <p:nvPr/>
          </p:nvSpPr>
          <p:spPr bwMode="auto">
            <a:xfrm>
              <a:off x="3288" y="3455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(’09)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8901" name="Text Box 37"/>
            <p:cNvSpPr txBox="1">
              <a:spLocks noChangeArrowheads="1"/>
            </p:cNvSpPr>
            <p:nvPr/>
          </p:nvSpPr>
          <p:spPr bwMode="auto">
            <a:xfrm>
              <a:off x="3719" y="3231"/>
              <a:ext cx="398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2</a:t>
              </a:r>
              <a:r>
                <a:rPr lang="ko-KR" altLang="en-US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조원</a:t>
              </a:r>
              <a:endParaRPr lang="ko-KR" altLang="en-US" b="1"/>
            </a:p>
          </p:txBody>
        </p:sp>
        <p:sp>
          <p:nvSpPr>
            <p:cNvPr id="548902" name="Text Box 38"/>
            <p:cNvSpPr txBox="1">
              <a:spLocks noChangeArrowheads="1"/>
            </p:cNvSpPr>
            <p:nvPr/>
          </p:nvSpPr>
          <p:spPr bwMode="auto">
            <a:xfrm>
              <a:off x="3719" y="3447"/>
              <a:ext cx="336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ko-KR" altLang="en-US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준비</a:t>
              </a:r>
              <a:endParaRPr lang="ko-KR" altLang="en-US" b="1"/>
            </a:p>
          </p:txBody>
        </p:sp>
      </p:grpSp>
      <p:sp>
        <p:nvSpPr>
          <p:cNvPr id="548903" name="Rectangle 39"/>
          <p:cNvSpPr>
            <a:spLocks noChangeArrowheads="1"/>
          </p:cNvSpPr>
          <p:nvPr/>
        </p:nvSpPr>
        <p:spPr bwMode="auto">
          <a:xfrm>
            <a:off x="4716463" y="4297363"/>
            <a:ext cx="2160587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UN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녹색우수도시</a:t>
            </a:r>
            <a:endParaRPr lang="ko-KR" altLang="en-US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48904" name="AutoShape 40"/>
          <p:cNvSpPr>
            <a:spLocks noChangeArrowheads="1"/>
          </p:cNvSpPr>
          <p:nvPr/>
        </p:nvSpPr>
        <p:spPr bwMode="gray">
          <a:xfrm rot="16200000" flipV="1">
            <a:off x="5965826" y="4933950"/>
            <a:ext cx="1376362" cy="566737"/>
          </a:xfrm>
          <a:prstGeom prst="rightArrow">
            <a:avLst>
              <a:gd name="adj1" fmla="val 68630"/>
              <a:gd name="adj2" fmla="val 33235"/>
            </a:avLst>
          </a:prstGeom>
          <a:gradFill rotWithShape="1">
            <a:gsLst>
              <a:gs pos="0">
                <a:srgbClr val="669900"/>
              </a:gs>
              <a:gs pos="100000">
                <a:srgbClr val="F0FFD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 latinLnBrk="1">
              <a:buFontTx/>
              <a:buNone/>
            </a:pPr>
            <a:endParaRPr lang="ko-KR" altLang="en-US" sz="1200">
              <a:solidFill>
                <a:schemeClr val="tx2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8905" name="Text Box 41"/>
          <p:cNvSpPr txBox="1">
            <a:spLocks noChangeArrowheads="1"/>
          </p:cNvSpPr>
          <p:nvPr/>
        </p:nvSpPr>
        <p:spPr bwMode="auto">
          <a:xfrm>
            <a:off x="6370638" y="4654550"/>
            <a:ext cx="547687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(’50)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8906" name="Text Box 42"/>
          <p:cNvSpPr txBox="1">
            <a:spLocks noChangeArrowheads="1"/>
          </p:cNvSpPr>
          <p:nvPr/>
        </p:nvSpPr>
        <p:spPr bwMode="auto">
          <a:xfrm>
            <a:off x="6370638" y="5029200"/>
            <a:ext cx="547687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(’20)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8907" name="Text Box 43"/>
          <p:cNvSpPr txBox="1">
            <a:spLocks noChangeArrowheads="1"/>
          </p:cNvSpPr>
          <p:nvPr/>
        </p:nvSpPr>
        <p:spPr bwMode="auto">
          <a:xfrm>
            <a:off x="6370638" y="5418138"/>
            <a:ext cx="547687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(’09)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8908" name="Text Box 44"/>
          <p:cNvSpPr txBox="1">
            <a:spLocks noChangeArrowheads="1"/>
          </p:cNvSpPr>
          <p:nvPr/>
        </p:nvSpPr>
        <p:spPr bwMode="auto">
          <a:xfrm>
            <a:off x="5435600" y="4670425"/>
            <a:ext cx="801688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    10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개</a:t>
            </a:r>
          </a:p>
        </p:txBody>
      </p:sp>
      <p:sp>
        <p:nvSpPr>
          <p:cNvPr id="548909" name="Text Box 45"/>
          <p:cNvSpPr txBox="1">
            <a:spLocks noChangeArrowheads="1"/>
          </p:cNvSpPr>
          <p:nvPr/>
        </p:nvSpPr>
        <p:spPr bwMode="auto">
          <a:xfrm>
            <a:off x="5435600" y="5054600"/>
            <a:ext cx="801688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      5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개</a:t>
            </a:r>
          </a:p>
        </p:txBody>
      </p:sp>
      <p:sp>
        <p:nvSpPr>
          <p:cNvPr id="548910" name="Text Box 46"/>
          <p:cNvSpPr txBox="1">
            <a:spLocks noChangeArrowheads="1"/>
          </p:cNvSpPr>
          <p:nvPr/>
        </p:nvSpPr>
        <p:spPr bwMode="auto">
          <a:xfrm>
            <a:off x="5435600" y="5421313"/>
            <a:ext cx="801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      0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개</a:t>
            </a:r>
            <a:endParaRPr lang="ko-KR" altLang="en-US" b="1"/>
          </a:p>
        </p:txBody>
      </p: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6219825" y="4835525"/>
            <a:ext cx="200025" cy="766763"/>
            <a:chOff x="3962" y="3049"/>
            <a:chExt cx="90" cy="483"/>
          </a:xfrm>
        </p:grpSpPr>
        <p:sp>
          <p:nvSpPr>
            <p:cNvPr id="548912" name="Line 48"/>
            <p:cNvSpPr>
              <a:spLocks noChangeShapeType="1"/>
            </p:cNvSpPr>
            <p:nvPr/>
          </p:nvSpPr>
          <p:spPr bwMode="auto">
            <a:xfrm>
              <a:off x="3962" y="3049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8913" name="Line 49"/>
            <p:cNvSpPr>
              <a:spLocks noChangeShapeType="1"/>
            </p:cNvSpPr>
            <p:nvPr/>
          </p:nvSpPr>
          <p:spPr bwMode="auto">
            <a:xfrm>
              <a:off x="3962" y="3290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8914" name="Line 50"/>
            <p:cNvSpPr>
              <a:spLocks noChangeShapeType="1"/>
            </p:cNvSpPr>
            <p:nvPr/>
          </p:nvSpPr>
          <p:spPr bwMode="auto">
            <a:xfrm>
              <a:off x="3962" y="3532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48915" name="Rectangle 51"/>
          <p:cNvSpPr>
            <a:spLocks noChangeArrowheads="1"/>
          </p:cNvSpPr>
          <p:nvPr/>
        </p:nvSpPr>
        <p:spPr bwMode="auto">
          <a:xfrm>
            <a:off x="6732588" y="4297363"/>
            <a:ext cx="2160587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  <a:sym typeface="Wingdings" pitchFamily="2" charset="2"/>
              </a:rPr>
              <a:t>철도여객분담율</a:t>
            </a:r>
            <a:endParaRPr lang="en-US" altLang="ko-KR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677863" y="1916113"/>
            <a:ext cx="1590675" cy="365125"/>
            <a:chOff x="427" y="1120"/>
            <a:chExt cx="1002" cy="230"/>
          </a:xfrm>
        </p:grpSpPr>
        <p:sp>
          <p:nvSpPr>
            <p:cNvPr id="548917" name="AutoShape 53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8918" name="Rectangle 54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grpSp>
        <p:nvGrpSpPr>
          <p:cNvPr id="9" name="Group 55"/>
          <p:cNvGrpSpPr>
            <a:grpSpLocks/>
          </p:cNvGrpSpPr>
          <p:nvPr/>
        </p:nvGrpSpPr>
        <p:grpSpPr bwMode="auto">
          <a:xfrm>
            <a:off x="4787900" y="1916113"/>
            <a:ext cx="1590675" cy="365125"/>
            <a:chOff x="427" y="1120"/>
            <a:chExt cx="1002" cy="230"/>
          </a:xfrm>
        </p:grpSpPr>
        <p:sp>
          <p:nvSpPr>
            <p:cNvPr id="548920" name="AutoShape 56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8921" name="Rectangle 57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pic>
        <p:nvPicPr>
          <p:cNvPr id="548922" name="Picture 58" descr="j0434233[1]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flipH="1">
            <a:off x="4787900" y="4797425"/>
            <a:ext cx="1096963" cy="1023938"/>
          </a:xfrm>
          <a:prstGeom prst="rect">
            <a:avLst/>
          </a:prstGeom>
          <a:noFill/>
        </p:spPr>
      </p:pic>
      <p:pic>
        <p:nvPicPr>
          <p:cNvPr id="548923" name="Picture 59" descr="j0429305[1]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164388" y="4724400"/>
            <a:ext cx="1223962" cy="1100138"/>
          </a:xfrm>
          <a:prstGeom prst="rect">
            <a:avLst/>
          </a:prstGeom>
          <a:noFill/>
        </p:spPr>
      </p:pic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6859588" y="4838700"/>
            <a:ext cx="261937" cy="766763"/>
            <a:chOff x="4321" y="3051"/>
            <a:chExt cx="90" cy="483"/>
          </a:xfrm>
        </p:grpSpPr>
        <p:sp>
          <p:nvSpPr>
            <p:cNvPr id="548925" name="Line 61"/>
            <p:cNvSpPr>
              <a:spLocks noChangeShapeType="1"/>
            </p:cNvSpPr>
            <p:nvPr/>
          </p:nvSpPr>
          <p:spPr bwMode="auto">
            <a:xfrm>
              <a:off x="4321" y="3051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8926" name="Line 62"/>
            <p:cNvSpPr>
              <a:spLocks noChangeShapeType="1"/>
            </p:cNvSpPr>
            <p:nvPr/>
          </p:nvSpPr>
          <p:spPr bwMode="auto">
            <a:xfrm>
              <a:off x="4321" y="3292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8927" name="Line 63"/>
            <p:cNvSpPr>
              <a:spLocks noChangeShapeType="1"/>
            </p:cNvSpPr>
            <p:nvPr/>
          </p:nvSpPr>
          <p:spPr bwMode="auto">
            <a:xfrm>
              <a:off x="4321" y="3534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48928" name="Text Box 64"/>
          <p:cNvSpPr txBox="1">
            <a:spLocks noChangeArrowheads="1"/>
          </p:cNvSpPr>
          <p:nvPr/>
        </p:nvSpPr>
        <p:spPr bwMode="auto">
          <a:xfrm>
            <a:off x="7029450" y="4670425"/>
            <a:ext cx="588963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30%</a:t>
            </a:r>
          </a:p>
        </p:txBody>
      </p:sp>
      <p:sp>
        <p:nvSpPr>
          <p:cNvPr id="548929" name="Text Box 65"/>
          <p:cNvSpPr txBox="1">
            <a:spLocks noChangeArrowheads="1"/>
          </p:cNvSpPr>
          <p:nvPr/>
        </p:nvSpPr>
        <p:spPr bwMode="auto">
          <a:xfrm>
            <a:off x="7029450" y="5045075"/>
            <a:ext cx="588963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26%</a:t>
            </a:r>
            <a:endParaRPr lang="ko-KR" altLang="en-US" sz="1400" b="1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8930" name="Text Box 66"/>
          <p:cNvSpPr txBox="1">
            <a:spLocks noChangeArrowheads="1"/>
          </p:cNvSpPr>
          <p:nvPr/>
        </p:nvSpPr>
        <p:spPr bwMode="auto">
          <a:xfrm>
            <a:off x="7105650" y="5421313"/>
            <a:ext cx="53975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18%</a:t>
            </a:r>
            <a:endParaRPr lang="ko-KR" altLang="en-US" b="1"/>
          </a:p>
        </p:txBody>
      </p:sp>
      <p:sp>
        <p:nvSpPr>
          <p:cNvPr id="67" name="직사각형 66"/>
          <p:cNvSpPr/>
          <p:nvPr/>
        </p:nvSpPr>
        <p:spPr>
          <a:xfrm>
            <a:off x="40378" y="90785"/>
            <a:ext cx="73789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 국가전략과 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5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개년 계획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5875" y="127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buFontTx/>
              <a:buNone/>
            </a:pPr>
            <a:endParaRPr lang="ko-KR" altLang="en-US"/>
          </a:p>
        </p:txBody>
      </p:sp>
      <p:pic>
        <p:nvPicPr>
          <p:cNvPr id="549892" name="Picture 4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628775"/>
            <a:ext cx="3979863" cy="4622800"/>
          </a:xfrm>
          <a:prstGeom prst="rect">
            <a:avLst/>
          </a:prstGeom>
          <a:noFill/>
        </p:spPr>
      </p:pic>
      <p:sp>
        <p:nvSpPr>
          <p:cNvPr id="549893" name="Rectangle 5"/>
          <p:cNvSpPr>
            <a:spLocks noChangeArrowheads="1"/>
          </p:cNvSpPr>
          <p:nvPr/>
        </p:nvSpPr>
        <p:spPr bwMode="auto">
          <a:xfrm>
            <a:off x="688975" y="2268538"/>
            <a:ext cx="3883025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60000"/>
              </a:lnSpc>
              <a:buFontTx/>
              <a:buBlip>
                <a:blip r:embed="rId4"/>
              </a:buBlip>
            </a:pPr>
            <a:r>
              <a:rPr lang="ko-KR" altLang="en-US" sz="1400" dirty="0" err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탄소라벨링</a:t>
            </a:r>
            <a:r>
              <a:rPr lang="ko-KR" altLang="en-US" sz="14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인증품목 확대 </a:t>
            </a:r>
            <a:r>
              <a:rPr lang="en-US" altLang="ko-KR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(</a:t>
            </a:r>
            <a:r>
              <a:rPr lang="ko-KR" altLang="en-US" sz="1200" dirty="0" err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에코포인트제</a:t>
            </a:r>
            <a:r>
              <a:rPr lang="ko-KR" altLang="en-US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등</a:t>
            </a:r>
            <a:r>
              <a:rPr lang="en-US" altLang="ko-KR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)</a:t>
            </a:r>
          </a:p>
          <a:p>
            <a:pPr marL="185738" indent="-185738">
              <a:lnSpc>
                <a:spcPct val="160000"/>
              </a:lnSpc>
              <a:buFontTx/>
              <a:buBlip>
                <a:blip r:embed="rId4"/>
              </a:buBlip>
            </a:pPr>
            <a:r>
              <a:rPr lang="ko-KR" altLang="en-US" sz="14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녹색마을 확대 </a:t>
            </a:r>
            <a:r>
              <a:rPr lang="en-US" altLang="ko-KR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(</a:t>
            </a:r>
            <a:r>
              <a:rPr lang="ko-KR" altLang="en-US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폐자원</a:t>
            </a:r>
            <a:r>
              <a:rPr lang="en-US" altLang="ko-KR" sz="1200" dirty="0">
                <a:solidFill>
                  <a:srgbClr val="006600"/>
                </a:solidFill>
                <a:latin typeface="Arial"/>
                <a:ea typeface="맑은 고딕" pitchFamily="50" charset="-127"/>
              </a:rPr>
              <a:t>·</a:t>
            </a:r>
            <a:r>
              <a:rPr lang="ko-KR" altLang="en-US" sz="1200" dirty="0" err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바이오메스</a:t>
            </a:r>
            <a:r>
              <a:rPr lang="ko-KR" altLang="en-US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에너지 이용</a:t>
            </a:r>
            <a:r>
              <a:rPr lang="en-US" altLang="ko-KR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)</a:t>
            </a:r>
          </a:p>
          <a:p>
            <a:pPr marL="185738" indent="-185738">
              <a:lnSpc>
                <a:spcPct val="160000"/>
              </a:lnSpc>
              <a:buFontTx/>
              <a:buBlip>
                <a:blip r:embed="rId4"/>
              </a:buBlip>
            </a:pPr>
            <a:r>
              <a:rPr lang="ko-KR" altLang="en-US" sz="14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녹색성장 교육 확대 및 녹색문화운동 전개</a:t>
            </a:r>
            <a:br>
              <a:rPr lang="ko-KR" altLang="en-US" sz="14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- </a:t>
            </a:r>
            <a:r>
              <a:rPr lang="ko-KR" altLang="en-US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초</a:t>
            </a:r>
            <a:r>
              <a:rPr lang="en-US" altLang="ko-KR" sz="1200" dirty="0">
                <a:solidFill>
                  <a:srgbClr val="006600"/>
                </a:solidFill>
                <a:latin typeface="Arial"/>
                <a:ea typeface="HY헤드라인M" pitchFamily="18" charset="-127"/>
              </a:rPr>
              <a:t>·</a:t>
            </a:r>
            <a:r>
              <a:rPr lang="ko-KR" altLang="en-US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중</a:t>
            </a:r>
            <a:r>
              <a:rPr lang="en-US" altLang="ko-KR" sz="1200" dirty="0">
                <a:solidFill>
                  <a:srgbClr val="006600"/>
                </a:solidFill>
                <a:latin typeface="Arial"/>
                <a:ea typeface="HY헤드라인M" pitchFamily="18" charset="-127"/>
              </a:rPr>
              <a:t>·</a:t>
            </a:r>
            <a:r>
              <a:rPr lang="ko-KR" altLang="en-US" sz="1200" dirty="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고교 녹색성장 관련 교과 확대</a:t>
            </a:r>
          </a:p>
        </p:txBody>
      </p:sp>
      <p:sp>
        <p:nvSpPr>
          <p:cNvPr id="549894" name="Rectangle 6"/>
          <p:cNvSpPr>
            <a:spLocks noChangeArrowheads="1"/>
          </p:cNvSpPr>
          <p:nvPr/>
        </p:nvSpPr>
        <p:spPr bwMode="auto">
          <a:xfrm>
            <a:off x="760413" y="4291013"/>
            <a:ext cx="229870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탄소라벨링 인증 품목</a:t>
            </a:r>
            <a:endParaRPr lang="ko-KR" altLang="en-US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49895" name="AutoShape 7"/>
          <p:cNvSpPr>
            <a:spLocks/>
          </p:cNvSpPr>
          <p:nvPr/>
        </p:nvSpPr>
        <p:spPr bwMode="gray">
          <a:xfrm rot="5400000">
            <a:off x="2307431" y="-427830"/>
            <a:ext cx="352425" cy="3744912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9896" name="AutoShape 8"/>
          <p:cNvSpPr>
            <a:spLocks/>
          </p:cNvSpPr>
          <p:nvPr/>
        </p:nvSpPr>
        <p:spPr bwMode="gray">
          <a:xfrm rot="5400000">
            <a:off x="2301081" y="-375443"/>
            <a:ext cx="365125" cy="3744912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9897" name="Text Box 9"/>
          <p:cNvSpPr txBox="1">
            <a:spLocks noChangeArrowheads="1"/>
          </p:cNvSpPr>
          <p:nvPr/>
        </p:nvSpPr>
        <p:spPr bwMode="gray">
          <a:xfrm>
            <a:off x="1563688" y="1377950"/>
            <a:ext cx="1884362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9. 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생활의 녹색혁명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77863" y="3860800"/>
            <a:ext cx="1590675" cy="365125"/>
            <a:chOff x="427" y="1120"/>
            <a:chExt cx="1002" cy="230"/>
          </a:xfrm>
        </p:grpSpPr>
        <p:sp>
          <p:nvSpPr>
            <p:cNvPr id="549899" name="AutoShape 11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9900" name="Rectangle 12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주요 목표</a:t>
              </a:r>
              <a:endParaRPr lang="en-US" altLang="ko-KR" sz="16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pic>
        <p:nvPicPr>
          <p:cNvPr id="549901" name="Picture 13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628775"/>
            <a:ext cx="3979862" cy="4622800"/>
          </a:xfrm>
          <a:prstGeom prst="rect">
            <a:avLst/>
          </a:prstGeom>
          <a:noFill/>
        </p:spPr>
      </p:pic>
      <p:sp>
        <p:nvSpPr>
          <p:cNvPr id="549902" name="Rectangle 14"/>
          <p:cNvSpPr>
            <a:spLocks noChangeArrowheads="1"/>
          </p:cNvSpPr>
          <p:nvPr/>
        </p:nvSpPr>
        <p:spPr bwMode="auto">
          <a:xfrm>
            <a:off x="4859338" y="2268538"/>
            <a:ext cx="3816350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동아시아 파트너쉽 등 국제협력 증진 및 녹색 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ODA 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비중 강화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주요 관련 국제기구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(APEC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기후센터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) 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및 </a:t>
            </a:r>
            <a:b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국제 네트워크 확대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녹색성장 국제지수 개선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(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환경성과지수 등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)</a:t>
            </a:r>
            <a:endParaRPr lang="ko-KR" altLang="en-US" sz="1200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9903" name="Rectangle 15"/>
          <p:cNvSpPr>
            <a:spLocks noChangeArrowheads="1"/>
          </p:cNvSpPr>
          <p:nvPr/>
        </p:nvSpPr>
        <p:spPr bwMode="auto">
          <a:xfrm>
            <a:off x="6948488" y="4365625"/>
            <a:ext cx="1728787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환경성과지수</a:t>
            </a:r>
            <a:endParaRPr lang="ko-KR" altLang="en-US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49904" name="AutoShape 16"/>
          <p:cNvSpPr>
            <a:spLocks/>
          </p:cNvSpPr>
          <p:nvPr/>
        </p:nvSpPr>
        <p:spPr bwMode="gray">
          <a:xfrm rot="5400000">
            <a:off x="6411119" y="-427831"/>
            <a:ext cx="352425" cy="3744913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9905" name="AutoShape 17"/>
          <p:cNvSpPr>
            <a:spLocks/>
          </p:cNvSpPr>
          <p:nvPr/>
        </p:nvSpPr>
        <p:spPr bwMode="gray">
          <a:xfrm rot="5400000">
            <a:off x="6404769" y="-375444"/>
            <a:ext cx="365125" cy="3744913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9906" name="Text Box 18"/>
          <p:cNvSpPr txBox="1">
            <a:spLocks noChangeArrowheads="1"/>
          </p:cNvSpPr>
          <p:nvPr/>
        </p:nvSpPr>
        <p:spPr bwMode="gray">
          <a:xfrm>
            <a:off x="5248275" y="1377950"/>
            <a:ext cx="2746375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10. 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녹색성장 모범국가 구현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781550" y="3860800"/>
            <a:ext cx="1590675" cy="365125"/>
            <a:chOff x="427" y="1120"/>
            <a:chExt cx="1002" cy="230"/>
          </a:xfrm>
        </p:grpSpPr>
        <p:sp>
          <p:nvSpPr>
            <p:cNvPr id="549908" name="AutoShape 20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9909" name="Rectangle 21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주요 목표</a:t>
              </a:r>
              <a:endParaRPr lang="en-US" altLang="ko-KR" sz="16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sp>
        <p:nvSpPr>
          <p:cNvPr id="549910" name="Text Box 22"/>
          <p:cNvSpPr txBox="1">
            <a:spLocks noChangeArrowheads="1"/>
          </p:cNvSpPr>
          <p:nvPr/>
        </p:nvSpPr>
        <p:spPr bwMode="auto">
          <a:xfrm>
            <a:off x="1565275" y="4767263"/>
            <a:ext cx="801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4,000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개</a:t>
            </a:r>
            <a:endParaRPr lang="ko-KR" altLang="en-US" b="1"/>
          </a:p>
        </p:txBody>
      </p:sp>
      <p:sp>
        <p:nvSpPr>
          <p:cNvPr id="549911" name="Line 23"/>
          <p:cNvSpPr>
            <a:spLocks noChangeShapeType="1"/>
          </p:cNvSpPr>
          <p:nvPr/>
        </p:nvSpPr>
        <p:spPr bwMode="auto">
          <a:xfrm>
            <a:off x="1471613" y="4932363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9912" name="Line 24"/>
          <p:cNvSpPr>
            <a:spLocks noChangeShapeType="1"/>
          </p:cNvSpPr>
          <p:nvPr/>
        </p:nvSpPr>
        <p:spPr bwMode="auto">
          <a:xfrm>
            <a:off x="1471613" y="5297488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9913" name="Line 25"/>
          <p:cNvSpPr>
            <a:spLocks noChangeShapeType="1"/>
          </p:cNvSpPr>
          <p:nvPr/>
        </p:nvSpPr>
        <p:spPr bwMode="auto">
          <a:xfrm>
            <a:off x="1471613" y="5664200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9914" name="AutoShape 26"/>
          <p:cNvSpPr>
            <a:spLocks noChangeArrowheads="1"/>
          </p:cNvSpPr>
          <p:nvPr/>
        </p:nvSpPr>
        <p:spPr bwMode="gray">
          <a:xfrm rot="16200000" flipV="1">
            <a:off x="634206" y="4969669"/>
            <a:ext cx="1241425" cy="566738"/>
          </a:xfrm>
          <a:prstGeom prst="rightArrow">
            <a:avLst>
              <a:gd name="adj1" fmla="val 68630"/>
              <a:gd name="adj2" fmla="val 29977"/>
            </a:avLst>
          </a:prstGeom>
          <a:gradFill rotWithShape="1">
            <a:gsLst>
              <a:gs pos="0">
                <a:srgbClr val="669900"/>
              </a:gs>
              <a:gs pos="100000">
                <a:srgbClr val="F0FFD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 latinLnBrk="1">
              <a:buFontTx/>
              <a:buNone/>
            </a:pPr>
            <a:endParaRPr lang="ko-KR" altLang="en-US" sz="120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9915" name="Text Box 27"/>
          <p:cNvSpPr txBox="1">
            <a:spLocks noChangeArrowheads="1"/>
          </p:cNvSpPr>
          <p:nvPr/>
        </p:nvSpPr>
        <p:spPr bwMode="auto">
          <a:xfrm>
            <a:off x="982663" y="4756150"/>
            <a:ext cx="547687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(’50)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9916" name="Text Box 28"/>
          <p:cNvSpPr txBox="1">
            <a:spLocks noChangeArrowheads="1"/>
          </p:cNvSpPr>
          <p:nvPr/>
        </p:nvSpPr>
        <p:spPr bwMode="auto">
          <a:xfrm>
            <a:off x="982663" y="5113338"/>
            <a:ext cx="547687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(’20)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9917" name="Text Box 29"/>
          <p:cNvSpPr txBox="1">
            <a:spLocks noChangeArrowheads="1"/>
          </p:cNvSpPr>
          <p:nvPr/>
        </p:nvSpPr>
        <p:spPr bwMode="auto">
          <a:xfrm>
            <a:off x="982663" y="5484813"/>
            <a:ext cx="547687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(’09)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9918" name="Text Box 30"/>
          <p:cNvSpPr txBox="1">
            <a:spLocks noChangeArrowheads="1"/>
          </p:cNvSpPr>
          <p:nvPr/>
        </p:nvSpPr>
        <p:spPr bwMode="auto">
          <a:xfrm>
            <a:off x="1565275" y="5129213"/>
            <a:ext cx="801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1,000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개</a:t>
            </a:r>
            <a:endParaRPr lang="ko-KR" altLang="en-US" b="1"/>
          </a:p>
        </p:txBody>
      </p:sp>
      <p:sp>
        <p:nvSpPr>
          <p:cNvPr id="549919" name="Text Box 31"/>
          <p:cNvSpPr txBox="1">
            <a:spLocks noChangeArrowheads="1"/>
          </p:cNvSpPr>
          <p:nvPr/>
        </p:nvSpPr>
        <p:spPr bwMode="auto">
          <a:xfrm>
            <a:off x="1565275" y="5484813"/>
            <a:ext cx="801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    50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개</a:t>
            </a:r>
            <a:endParaRPr lang="ko-KR" altLang="en-US" b="1"/>
          </a:p>
        </p:txBody>
      </p:sp>
      <p:sp>
        <p:nvSpPr>
          <p:cNvPr id="549920" name="Text Box 32"/>
          <p:cNvSpPr txBox="1">
            <a:spLocks noChangeArrowheads="1"/>
          </p:cNvSpPr>
          <p:nvPr/>
        </p:nvSpPr>
        <p:spPr bwMode="auto">
          <a:xfrm>
            <a:off x="7427913" y="4767263"/>
            <a:ext cx="55562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 8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위</a:t>
            </a:r>
            <a:endParaRPr lang="ko-KR" altLang="en-US" b="1"/>
          </a:p>
        </p:txBody>
      </p:sp>
      <p:sp>
        <p:nvSpPr>
          <p:cNvPr id="549921" name="Line 33"/>
          <p:cNvSpPr>
            <a:spLocks noChangeShapeType="1"/>
          </p:cNvSpPr>
          <p:nvPr/>
        </p:nvSpPr>
        <p:spPr bwMode="auto">
          <a:xfrm>
            <a:off x="7310438" y="4932363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9922" name="Line 34"/>
          <p:cNvSpPr>
            <a:spLocks noChangeShapeType="1"/>
          </p:cNvSpPr>
          <p:nvPr/>
        </p:nvSpPr>
        <p:spPr bwMode="auto">
          <a:xfrm>
            <a:off x="7310438" y="5297488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9923" name="Line 35"/>
          <p:cNvSpPr>
            <a:spLocks noChangeShapeType="1"/>
          </p:cNvSpPr>
          <p:nvPr/>
        </p:nvSpPr>
        <p:spPr bwMode="auto">
          <a:xfrm>
            <a:off x="7310438" y="5664200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9924" name="AutoShape 36"/>
          <p:cNvSpPr>
            <a:spLocks noChangeArrowheads="1"/>
          </p:cNvSpPr>
          <p:nvPr/>
        </p:nvSpPr>
        <p:spPr bwMode="gray">
          <a:xfrm rot="16200000" flipV="1">
            <a:off x="6395244" y="4969669"/>
            <a:ext cx="1241425" cy="566737"/>
          </a:xfrm>
          <a:prstGeom prst="rightArrow">
            <a:avLst>
              <a:gd name="adj1" fmla="val 68630"/>
              <a:gd name="adj2" fmla="val 29977"/>
            </a:avLst>
          </a:prstGeom>
          <a:gradFill rotWithShape="1">
            <a:gsLst>
              <a:gs pos="0">
                <a:srgbClr val="669900"/>
              </a:gs>
              <a:gs pos="100000">
                <a:srgbClr val="F0FFD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 latinLnBrk="1">
              <a:buFontTx/>
              <a:buNone/>
            </a:pPr>
            <a:endParaRPr lang="ko-KR" altLang="en-US" sz="120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9925" name="Text Box 37"/>
          <p:cNvSpPr txBox="1">
            <a:spLocks noChangeArrowheads="1"/>
          </p:cNvSpPr>
          <p:nvPr/>
        </p:nvSpPr>
        <p:spPr bwMode="auto">
          <a:xfrm>
            <a:off x="6743700" y="4756150"/>
            <a:ext cx="547688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(’50)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9926" name="Text Box 38"/>
          <p:cNvSpPr txBox="1">
            <a:spLocks noChangeArrowheads="1"/>
          </p:cNvSpPr>
          <p:nvPr/>
        </p:nvSpPr>
        <p:spPr bwMode="auto">
          <a:xfrm>
            <a:off x="6743700" y="5113338"/>
            <a:ext cx="547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(’20)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9927" name="Text Box 39"/>
          <p:cNvSpPr txBox="1">
            <a:spLocks noChangeArrowheads="1"/>
          </p:cNvSpPr>
          <p:nvPr/>
        </p:nvSpPr>
        <p:spPr bwMode="auto">
          <a:xfrm>
            <a:off x="6743700" y="5484813"/>
            <a:ext cx="547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(’09)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9928" name="Text Box 40"/>
          <p:cNvSpPr txBox="1">
            <a:spLocks noChangeArrowheads="1"/>
          </p:cNvSpPr>
          <p:nvPr/>
        </p:nvSpPr>
        <p:spPr bwMode="auto">
          <a:xfrm>
            <a:off x="7427913" y="5129213"/>
            <a:ext cx="55562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20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위</a:t>
            </a:r>
            <a:endParaRPr lang="ko-KR" altLang="en-US" b="1"/>
          </a:p>
        </p:txBody>
      </p:sp>
      <p:sp>
        <p:nvSpPr>
          <p:cNvPr id="549929" name="Text Box 41"/>
          <p:cNvSpPr txBox="1">
            <a:spLocks noChangeArrowheads="1"/>
          </p:cNvSpPr>
          <p:nvPr/>
        </p:nvSpPr>
        <p:spPr bwMode="auto">
          <a:xfrm>
            <a:off x="7427913" y="5484813"/>
            <a:ext cx="6254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51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위</a:t>
            </a: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*</a:t>
            </a:r>
            <a:endParaRPr lang="en-US" altLang="ko-KR" b="1"/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 flipH="1">
            <a:off x="4787900" y="4797425"/>
            <a:ext cx="1190625" cy="987425"/>
            <a:chOff x="1098" y="2675"/>
            <a:chExt cx="711" cy="463"/>
          </a:xfrm>
        </p:grpSpPr>
        <p:pic>
          <p:nvPicPr>
            <p:cNvPr id="549931" name="Picture 43" descr="j0425910[1]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83" y="2704"/>
              <a:ext cx="426" cy="434"/>
            </a:xfrm>
            <a:prstGeom prst="rect">
              <a:avLst/>
            </a:prstGeom>
            <a:noFill/>
          </p:spPr>
        </p:pic>
        <p:pic>
          <p:nvPicPr>
            <p:cNvPr id="549932" name="Picture 44" descr="j0429275[1]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H="1">
              <a:off x="1098" y="2675"/>
              <a:ext cx="462" cy="449"/>
            </a:xfrm>
            <a:prstGeom prst="rect">
              <a:avLst/>
            </a:prstGeom>
            <a:noFill/>
          </p:spPr>
        </p:pic>
      </p:grpSp>
      <p:pic>
        <p:nvPicPr>
          <p:cNvPr id="549934" name="Picture 46" descr="126453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27313" y="4581525"/>
            <a:ext cx="1463675" cy="1149350"/>
          </a:xfrm>
          <a:prstGeom prst="rect">
            <a:avLst/>
          </a:prstGeom>
          <a:noFill/>
        </p:spPr>
      </p:pic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677863" y="1916113"/>
            <a:ext cx="1590675" cy="365125"/>
            <a:chOff x="427" y="1120"/>
            <a:chExt cx="1002" cy="230"/>
          </a:xfrm>
        </p:grpSpPr>
        <p:sp>
          <p:nvSpPr>
            <p:cNvPr id="549937" name="AutoShape 49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9938" name="Rectangle 50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4787900" y="1916113"/>
            <a:ext cx="1590675" cy="365125"/>
            <a:chOff x="427" y="1120"/>
            <a:chExt cx="1002" cy="230"/>
          </a:xfrm>
        </p:grpSpPr>
        <p:sp>
          <p:nvSpPr>
            <p:cNvPr id="549940" name="AutoShape 52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9941" name="Rectangle 53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sp>
        <p:nvSpPr>
          <p:cNvPr id="549942" name="Rectangle 54"/>
          <p:cNvSpPr>
            <a:spLocks noChangeArrowheads="1"/>
          </p:cNvSpPr>
          <p:nvPr/>
        </p:nvSpPr>
        <p:spPr bwMode="auto">
          <a:xfrm>
            <a:off x="5219700" y="4398963"/>
            <a:ext cx="17287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 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ODA 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비중</a:t>
            </a:r>
            <a:endParaRPr lang="ko-KR" altLang="en-US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49943" name="Line 55"/>
          <p:cNvSpPr>
            <a:spLocks noChangeShapeType="1"/>
          </p:cNvSpPr>
          <p:nvPr/>
        </p:nvSpPr>
        <p:spPr bwMode="auto">
          <a:xfrm>
            <a:off x="6588125" y="4941888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9944" name="Line 56"/>
          <p:cNvSpPr>
            <a:spLocks noChangeShapeType="1"/>
          </p:cNvSpPr>
          <p:nvPr/>
        </p:nvSpPr>
        <p:spPr bwMode="auto">
          <a:xfrm>
            <a:off x="6588125" y="5307013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9945" name="Line 57"/>
          <p:cNvSpPr>
            <a:spLocks noChangeShapeType="1"/>
          </p:cNvSpPr>
          <p:nvPr/>
        </p:nvSpPr>
        <p:spPr bwMode="auto">
          <a:xfrm>
            <a:off x="6588125" y="5673725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9946" name="Text Box 58"/>
          <p:cNvSpPr txBox="1">
            <a:spLocks noChangeArrowheads="1"/>
          </p:cNvSpPr>
          <p:nvPr/>
        </p:nvSpPr>
        <p:spPr bwMode="auto">
          <a:xfrm>
            <a:off x="6011863" y="4762500"/>
            <a:ext cx="53975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40%</a:t>
            </a:r>
            <a:endParaRPr lang="ko-KR" altLang="en-US" b="1"/>
          </a:p>
        </p:txBody>
      </p:sp>
      <p:sp>
        <p:nvSpPr>
          <p:cNvPr id="549947" name="Text Box 59"/>
          <p:cNvSpPr txBox="1">
            <a:spLocks noChangeArrowheads="1"/>
          </p:cNvSpPr>
          <p:nvPr/>
        </p:nvSpPr>
        <p:spPr bwMode="auto">
          <a:xfrm>
            <a:off x="6011863" y="5124450"/>
            <a:ext cx="53975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30%</a:t>
            </a:r>
            <a:endParaRPr lang="ko-KR" altLang="en-US" b="1"/>
          </a:p>
        </p:txBody>
      </p:sp>
      <p:sp>
        <p:nvSpPr>
          <p:cNvPr id="549948" name="Text Box 60"/>
          <p:cNvSpPr txBox="1">
            <a:spLocks noChangeArrowheads="1"/>
          </p:cNvSpPr>
          <p:nvPr/>
        </p:nvSpPr>
        <p:spPr bwMode="auto">
          <a:xfrm>
            <a:off x="6011863" y="5480050"/>
            <a:ext cx="75565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14%(e)</a:t>
            </a:r>
            <a:endParaRPr lang="en-US" altLang="ko-KR" b="1"/>
          </a:p>
        </p:txBody>
      </p:sp>
      <p:sp>
        <p:nvSpPr>
          <p:cNvPr id="549949" name="Text Box 61"/>
          <p:cNvSpPr txBox="1">
            <a:spLocks noChangeArrowheads="1"/>
          </p:cNvSpPr>
          <p:nvPr/>
        </p:nvSpPr>
        <p:spPr bwMode="auto">
          <a:xfrm>
            <a:off x="7308850" y="6040438"/>
            <a:ext cx="1289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000">
                <a:solidFill>
                  <a:srgbClr val="006600"/>
                </a:solidFill>
                <a:latin typeface="HY헤드라인M" pitchFamily="18" charset="-127"/>
                <a:ea typeface="HY헤드라인M" pitchFamily="18" charset="-127"/>
              </a:rPr>
              <a:t>* 2008</a:t>
            </a:r>
            <a:r>
              <a:rPr lang="ko-KR" altLang="en-US" sz="1000">
                <a:solidFill>
                  <a:srgbClr val="006600"/>
                </a:solidFill>
                <a:latin typeface="HY헤드라인M" pitchFamily="18" charset="-127"/>
                <a:ea typeface="HY헤드라인M" pitchFamily="18" charset="-127"/>
              </a:rPr>
              <a:t>년 조사 자료</a:t>
            </a:r>
            <a:endParaRPr lang="ko-KR" altLang="en-US" sz="100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49935" name="Picture 47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2138" y="4965700"/>
            <a:ext cx="1236662" cy="828675"/>
          </a:xfrm>
          <a:prstGeom prst="rect">
            <a:avLst/>
          </a:prstGeom>
          <a:noFill/>
        </p:spPr>
      </p:pic>
      <p:sp>
        <p:nvSpPr>
          <p:cNvPr id="61" name="직사각형 60"/>
          <p:cNvSpPr/>
          <p:nvPr/>
        </p:nvSpPr>
        <p:spPr>
          <a:xfrm>
            <a:off x="40378" y="90785"/>
            <a:ext cx="73789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 국가전략과 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5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개년 계획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Box 41"/>
          <p:cNvSpPr txBox="1">
            <a:spLocks noChangeArrowheads="1"/>
          </p:cNvSpPr>
          <p:nvPr/>
        </p:nvSpPr>
        <p:spPr bwMode="auto">
          <a:xfrm>
            <a:off x="487363" y="1692275"/>
            <a:ext cx="8286750" cy="360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Wingdings" pitchFamily="2" charset="2"/>
              <a:buChar char="ü"/>
              <a:defRPr/>
            </a:pP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한국은 경기부양책의 </a:t>
            </a: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80%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를 녹색부문에 집중 투자하며</a:t>
            </a: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가장 의욕적</a:t>
            </a:r>
            <a:r>
              <a:rPr lang="en-US" altLang="ko-KR" sz="14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(dedicated)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이라고 평가</a:t>
            </a:r>
            <a:endParaRPr lang="en-US" altLang="ko-KR" sz="1200" spc="-100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" name="그룹 22"/>
          <p:cNvGrpSpPr>
            <a:grpSpLocks/>
          </p:cNvGrpSpPr>
          <p:nvPr/>
        </p:nvGrpSpPr>
        <p:grpSpPr bwMode="auto">
          <a:xfrm>
            <a:off x="130175" y="1222375"/>
            <a:ext cx="4799013" cy="485775"/>
            <a:chOff x="360485" y="1214071"/>
            <a:chExt cx="3834545" cy="588351"/>
          </a:xfrm>
        </p:grpSpPr>
        <p:pic>
          <p:nvPicPr>
            <p:cNvPr id="45076" name="그림 21" descr="18.png"/>
            <p:cNvPicPr>
              <a:picLocks noChangeAspect="1"/>
            </p:cNvPicPr>
            <p:nvPr/>
          </p:nvPicPr>
          <p:blipFill>
            <a:blip r:embed="rId3">
              <a:lum bright="10000"/>
            </a:blip>
            <a:srcRect/>
            <a:stretch>
              <a:fillRect/>
            </a:stretch>
          </p:blipFill>
          <p:spPr bwMode="auto">
            <a:xfrm>
              <a:off x="417148" y="1225427"/>
              <a:ext cx="3662484" cy="576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" name="Rectangle 16"/>
            <p:cNvSpPr>
              <a:spLocks noChangeArrowheads="1"/>
            </p:cNvSpPr>
            <p:nvPr/>
          </p:nvSpPr>
          <p:spPr bwMode="auto">
            <a:xfrm>
              <a:off x="360485" y="1214071"/>
              <a:ext cx="3834545" cy="4826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93663" indent="-93663" algn="ctr" latinLnBrk="0">
                <a:defRPr/>
              </a:pPr>
              <a:r>
                <a:rPr kumimoji="0" lang="en-US" altLang="ko-KR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HSBC ,</a:t>
              </a:r>
              <a:r>
                <a:rPr kumimoji="0" lang="ko-KR" altLang="en-US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「</a:t>
              </a:r>
              <a:r>
                <a:rPr kumimoji="0" lang="en-US" altLang="ko-KR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A Climate for Recovery</a:t>
              </a:r>
              <a:r>
                <a:rPr kumimoji="0" lang="ko-KR" altLang="en-US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」</a:t>
              </a:r>
              <a:r>
                <a:rPr kumimoji="0"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(‘09.3)</a:t>
              </a:r>
              <a:endParaRPr kumimoji="0" lang="ko-KR" altLang="en-US" sz="1600" dirty="0">
                <a:solidFill>
                  <a:schemeClr val="accent2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</p:grpSp>
      <p:sp>
        <p:nvSpPr>
          <p:cNvPr id="45064" name="직사각형 23"/>
          <p:cNvSpPr>
            <a:spLocks noChangeArrowheads="1"/>
          </p:cNvSpPr>
          <p:nvPr/>
        </p:nvSpPr>
        <p:spPr bwMode="auto">
          <a:xfrm>
            <a:off x="4702175" y="1279525"/>
            <a:ext cx="37147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400" dirty="0">
                <a:latin typeface="HY엽서L" pitchFamily="18" charset="-127"/>
                <a:ea typeface="HY엽서L" pitchFamily="18" charset="-127"/>
              </a:rPr>
              <a:t>* </a:t>
            </a:r>
            <a:r>
              <a:rPr lang="ko-KR" altLang="en-US" sz="1400" dirty="0"/>
              <a:t>세계 </a:t>
            </a:r>
            <a:r>
              <a:rPr lang="en-US" altLang="ko-KR" sz="1400" dirty="0"/>
              <a:t>20</a:t>
            </a:r>
            <a:r>
              <a:rPr lang="ko-KR" altLang="en-US" sz="1400" dirty="0" err="1"/>
              <a:t>여개국</a:t>
            </a:r>
            <a:r>
              <a:rPr lang="ko-KR" altLang="en-US" sz="1400" dirty="0"/>
              <a:t> 경기부흥정책 분석</a:t>
            </a:r>
            <a:r>
              <a:rPr lang="en-US" altLang="ko-KR" sz="1400" dirty="0"/>
              <a:t> </a:t>
            </a:r>
            <a:r>
              <a:rPr lang="ko-KR" altLang="en-US" sz="1400" dirty="0"/>
              <a:t>보고서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45065" name="Text Box 41"/>
          <p:cNvSpPr txBox="1">
            <a:spLocks noChangeArrowheads="1"/>
          </p:cNvSpPr>
          <p:nvPr/>
        </p:nvSpPr>
        <p:spPr bwMode="auto">
          <a:xfrm>
            <a:off x="485775" y="2895600"/>
            <a:ext cx="8286750" cy="7083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38"/>
              </a:spcAft>
              <a:buSzPct val="120000"/>
              <a:buFont typeface="Wingdings" pitchFamily="2" charset="2"/>
              <a:buChar char="ü"/>
            </a:pPr>
            <a:r>
              <a:rPr lang="en-US" altLang="ko-KR" sz="16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“</a:t>
            </a:r>
            <a:r>
              <a:rPr lang="ko-KR" altLang="en-US" sz="16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서울의 녹색심장</a:t>
            </a:r>
            <a:r>
              <a:rPr lang="en-US" altLang="ko-KR" sz="16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r>
              <a:rPr lang="ko-KR" altLang="en-US" sz="16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이란 제목으로 청계천 복원사업을 소개하고</a:t>
            </a:r>
            <a:r>
              <a:rPr lang="en-US" altLang="ko-KR" sz="16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</a:p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38"/>
              </a:spcAft>
              <a:buSzPct val="120000"/>
            </a:pPr>
            <a:r>
              <a:rPr lang="en-US" altLang="ko-KR" sz="16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lang="ko-KR" altLang="en-US" sz="16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한국의 경기부양책은 전 세계에서 가장 친환경적이라고 평가</a:t>
            </a:r>
            <a:endParaRPr lang="en-US" altLang="ko-KR" sz="1200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" name="그룹 22"/>
          <p:cNvGrpSpPr>
            <a:grpSpLocks/>
          </p:cNvGrpSpPr>
          <p:nvPr/>
        </p:nvGrpSpPr>
        <p:grpSpPr bwMode="auto">
          <a:xfrm>
            <a:off x="214313" y="2338388"/>
            <a:ext cx="3286125" cy="476250"/>
            <a:chOff x="417148" y="1225427"/>
            <a:chExt cx="3662484" cy="576995"/>
          </a:xfrm>
        </p:grpSpPr>
        <p:pic>
          <p:nvPicPr>
            <p:cNvPr id="45074" name="그림 31" descr="18.png"/>
            <p:cNvPicPr>
              <a:picLocks noChangeAspect="1"/>
            </p:cNvPicPr>
            <p:nvPr/>
          </p:nvPicPr>
          <p:blipFill>
            <a:blip r:embed="rId3">
              <a:lum bright="10000"/>
            </a:blip>
            <a:srcRect/>
            <a:stretch>
              <a:fillRect/>
            </a:stretch>
          </p:blipFill>
          <p:spPr bwMode="auto">
            <a:xfrm>
              <a:off x="417148" y="1225427"/>
              <a:ext cx="3662484" cy="576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Rectangle 16"/>
            <p:cNvSpPr>
              <a:spLocks noChangeArrowheads="1"/>
            </p:cNvSpPr>
            <p:nvPr/>
          </p:nvSpPr>
          <p:spPr bwMode="auto">
            <a:xfrm>
              <a:off x="514460" y="1252353"/>
              <a:ext cx="3317468" cy="4827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93663" indent="-93663" algn="ctr" latinLnBrk="0">
                <a:defRPr/>
              </a:pPr>
              <a:r>
                <a:rPr kumimoji="0" lang="ko-KR" altLang="en-US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  독일 「</a:t>
              </a:r>
              <a:r>
                <a:rPr kumimoji="0" lang="en-US" altLang="ko-KR" sz="1700" dirty="0" err="1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Tages</a:t>
              </a:r>
              <a:r>
                <a:rPr kumimoji="0" lang="en-US" altLang="ko-KR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kumimoji="0" lang="en-US" altLang="ko-KR" sz="1700" dirty="0" err="1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zeitung</a:t>
              </a:r>
              <a:r>
                <a:rPr kumimoji="0" lang="ko-KR" altLang="en-US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」</a:t>
              </a:r>
              <a:r>
                <a:rPr kumimoji="0"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(’09.4)</a:t>
              </a:r>
              <a:endParaRPr kumimoji="0" lang="ko-KR" altLang="en-US" sz="1600" dirty="0">
                <a:solidFill>
                  <a:schemeClr val="accent2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</p:grpSp>
      <p:sp>
        <p:nvSpPr>
          <p:cNvPr id="45067" name="직사각형 33"/>
          <p:cNvSpPr>
            <a:spLocks noChangeArrowheads="1"/>
          </p:cNvSpPr>
          <p:nvPr/>
        </p:nvSpPr>
        <p:spPr bwMode="auto">
          <a:xfrm>
            <a:off x="3714750" y="2409825"/>
            <a:ext cx="37147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400" dirty="0">
                <a:latin typeface="HY엽서L" pitchFamily="18" charset="-127"/>
                <a:ea typeface="HY엽서L" pitchFamily="18" charset="-127"/>
              </a:rPr>
              <a:t>* </a:t>
            </a:r>
            <a:r>
              <a:rPr lang="ko-KR" altLang="en-US" sz="1400" dirty="0"/>
              <a:t>독일의 유력 일간지</a:t>
            </a:r>
          </a:p>
        </p:txBody>
      </p:sp>
      <p:sp>
        <p:nvSpPr>
          <p:cNvPr id="118" name="Text Box 41"/>
          <p:cNvSpPr txBox="1">
            <a:spLocks noChangeArrowheads="1"/>
          </p:cNvSpPr>
          <p:nvPr/>
        </p:nvSpPr>
        <p:spPr bwMode="auto">
          <a:xfrm>
            <a:off x="500063" y="4283075"/>
            <a:ext cx="8286750" cy="6442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Wingdings" pitchFamily="2" charset="2"/>
              <a:buChar char="ü"/>
              <a:defRPr/>
            </a:pP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UNEP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는 </a:t>
            </a:r>
            <a:r>
              <a:rPr lang="ko-KR" altLang="en-US" sz="1600" spc="-100" dirty="0">
                <a:solidFill>
                  <a:srgbClr val="660217"/>
                </a:solidFill>
                <a:latin typeface="HY헤드라인M" pitchFamily="18" charset="-127"/>
                <a:ea typeface="HY헤드라인M" pitchFamily="18" charset="-127"/>
              </a:rPr>
              <a:t>세계적 경제위기 극복과 위기 극복 이후 장기적 녹색경제 실현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에 기여할 수 있는 정책방향을 전 세계 국가들에게 제시하기 위한 </a:t>
            </a:r>
            <a:r>
              <a:rPr lang="ko-KR" altLang="en-US" sz="1600" spc="-100" dirty="0">
                <a:solidFill>
                  <a:srgbClr val="660217"/>
                </a:solidFill>
                <a:latin typeface="HY헤드라인M" pitchFamily="18" charset="-127"/>
                <a:ea typeface="HY헤드라인M" pitchFamily="18" charset="-127"/>
              </a:rPr>
              <a:t>정책보고서 발간 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추진</a:t>
            </a:r>
            <a:endParaRPr lang="en-US" altLang="ko-KR" sz="1200" spc="-100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" name="그룹 22"/>
          <p:cNvGrpSpPr>
            <a:grpSpLocks/>
          </p:cNvGrpSpPr>
          <p:nvPr/>
        </p:nvGrpSpPr>
        <p:grpSpPr bwMode="auto">
          <a:xfrm>
            <a:off x="142875" y="3822700"/>
            <a:ext cx="4799013" cy="476250"/>
            <a:chOff x="360485" y="1225036"/>
            <a:chExt cx="3834545" cy="577386"/>
          </a:xfrm>
        </p:grpSpPr>
        <p:pic>
          <p:nvPicPr>
            <p:cNvPr id="45072" name="그림 21" descr="18.png"/>
            <p:cNvPicPr>
              <a:picLocks noChangeAspect="1"/>
            </p:cNvPicPr>
            <p:nvPr/>
          </p:nvPicPr>
          <p:blipFill>
            <a:blip r:embed="rId3">
              <a:lum bright="10000"/>
            </a:blip>
            <a:srcRect/>
            <a:stretch>
              <a:fillRect/>
            </a:stretch>
          </p:blipFill>
          <p:spPr bwMode="auto">
            <a:xfrm>
              <a:off x="417148" y="1225427"/>
              <a:ext cx="3662484" cy="576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" name="Rectangle 16"/>
            <p:cNvSpPr>
              <a:spLocks noChangeArrowheads="1"/>
            </p:cNvSpPr>
            <p:nvPr/>
          </p:nvSpPr>
          <p:spPr bwMode="auto">
            <a:xfrm>
              <a:off x="360485" y="1225036"/>
              <a:ext cx="3834545" cy="4830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93663" indent="-93663" algn="ctr" latinLnBrk="0">
                <a:defRPr/>
              </a:pPr>
              <a:r>
                <a:rPr kumimoji="0" lang="en-US" altLang="ko-KR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UNEP ,</a:t>
              </a:r>
              <a:r>
                <a:rPr kumimoji="0" lang="ko-KR" altLang="en-US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「</a:t>
              </a:r>
              <a:r>
                <a:rPr kumimoji="0" lang="en-US" altLang="ko-KR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A Global Green New Deal</a:t>
              </a:r>
              <a:r>
                <a:rPr kumimoji="0" lang="ko-KR" altLang="en-US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」</a:t>
              </a:r>
              <a:r>
                <a:rPr kumimoji="0"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(‘09.3)</a:t>
              </a:r>
              <a:endParaRPr kumimoji="0" lang="ko-KR" altLang="en-US" sz="1600" dirty="0">
                <a:solidFill>
                  <a:schemeClr val="accent2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</p:grpSp>
      <p:sp>
        <p:nvSpPr>
          <p:cNvPr id="123" name="Text Box 41"/>
          <p:cNvSpPr txBox="1">
            <a:spLocks noChangeArrowheads="1"/>
          </p:cNvSpPr>
          <p:nvPr/>
        </p:nvSpPr>
        <p:spPr bwMode="auto">
          <a:xfrm>
            <a:off x="455613" y="4978400"/>
            <a:ext cx="8286750" cy="348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Wingdings" pitchFamily="2" charset="2"/>
              <a:buChar char="ü"/>
              <a:defRPr/>
            </a:pP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‘09.3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월 </a:t>
            </a:r>
            <a:r>
              <a:rPr lang="ko-KR" altLang="en-US" sz="1600" spc="-100" dirty="0">
                <a:solidFill>
                  <a:srgbClr val="660217"/>
                </a:solidFill>
                <a:latin typeface="HY헤드라인M" pitchFamily="18" charset="-127"/>
                <a:ea typeface="HY헤드라인M" pitchFamily="18" charset="-127"/>
              </a:rPr>
              <a:t>제</a:t>
            </a:r>
            <a:r>
              <a:rPr lang="en-US" altLang="ko-KR" sz="1600" spc="-100" dirty="0">
                <a:solidFill>
                  <a:srgbClr val="660217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1600" spc="-100" dirty="0">
                <a:solidFill>
                  <a:srgbClr val="660217"/>
                </a:solidFill>
                <a:latin typeface="HY헤드라인M" pitchFamily="18" charset="-127"/>
                <a:ea typeface="HY헤드라인M" pitchFamily="18" charset="-127"/>
              </a:rPr>
              <a:t>차 정책보고서인 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「</a:t>
            </a:r>
            <a:r>
              <a:rPr lang="en-US" altLang="ko-KR" sz="1600" spc="-100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A Global Green New Deal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」 발표</a:t>
            </a:r>
            <a:endParaRPr lang="en-US" altLang="ko-KR" sz="1600" spc="-1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4" name="Text Box 41"/>
          <p:cNvSpPr txBox="1">
            <a:spLocks noChangeArrowheads="1"/>
          </p:cNvSpPr>
          <p:nvPr/>
        </p:nvSpPr>
        <p:spPr bwMode="auto">
          <a:xfrm>
            <a:off x="446088" y="5426075"/>
            <a:ext cx="8286750" cy="1042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Wingdings" pitchFamily="2" charset="2"/>
              <a:buChar char="ü"/>
              <a:defRPr/>
            </a:pPr>
            <a:r>
              <a:rPr lang="en-US" altLang="ko-KR" sz="1600" spc="-100" dirty="0">
                <a:solidFill>
                  <a:schemeClr val="accent2"/>
                </a:solidFill>
                <a:latin typeface="HY수평선M" pitchFamily="18" charset="-127"/>
                <a:ea typeface="태 나무" pitchFamily="18" charset="-127"/>
              </a:rPr>
              <a:t> 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전 세계 국가들에게 </a:t>
            </a: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대 핵심분야</a:t>
            </a: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400" spc="-100" dirty="0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건물의 에너지효율</a:t>
            </a:r>
            <a:r>
              <a:rPr lang="en-US" altLang="ko-KR" sz="1400" spc="-100" dirty="0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spc="-100" dirty="0" err="1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지속가능한</a:t>
            </a:r>
            <a:r>
              <a:rPr lang="ko-KR" altLang="en-US" sz="1400" spc="-100" dirty="0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 교통</a:t>
            </a:r>
            <a:r>
              <a:rPr lang="en-US" altLang="ko-KR" sz="1400" spc="-100" dirty="0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spc="-100" dirty="0" err="1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신재생에너지</a:t>
            </a:r>
            <a:r>
              <a:rPr lang="en-US" altLang="ko-KR" sz="1400" spc="-100" dirty="0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spc="-100" dirty="0" err="1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지속가능한</a:t>
            </a:r>
            <a:r>
              <a:rPr lang="ko-KR" altLang="en-US" sz="1400" spc="-100" dirty="0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 농업</a:t>
            </a:r>
            <a:r>
              <a:rPr lang="en-US" altLang="ko-KR" sz="1400" spc="-100" dirty="0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spc="-100" dirty="0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담수자원 관리</a:t>
            </a:r>
            <a:r>
              <a:rPr lang="en-US" altLang="ko-KR" sz="1400" spc="-100" dirty="0">
                <a:solidFill>
                  <a:srgbClr val="8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에 대한 </a:t>
            </a:r>
            <a:r>
              <a:rPr lang="ko-KR" altLang="en-US" sz="1600" spc="-100" dirty="0">
                <a:solidFill>
                  <a:srgbClr val="660217"/>
                </a:solidFill>
                <a:latin typeface="HY헤드라인M" pitchFamily="18" charset="-127"/>
                <a:ea typeface="HY헤드라인M" pitchFamily="18" charset="-127"/>
              </a:rPr>
              <a:t>정부의 녹색투자 확대 권고</a:t>
            </a:r>
            <a:endParaRPr lang="en-US" altLang="ko-KR" sz="1600" spc="-100" dirty="0">
              <a:solidFill>
                <a:srgbClr val="660217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Wingdings" pitchFamily="2" charset="2"/>
              <a:buChar char="ü"/>
              <a:defRPr/>
            </a:pP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spc="-100" dirty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한국 등 아시아 국가들이 세계 녹색투자를 선도하고 있음</a:t>
            </a:r>
            <a:endParaRPr lang="en-US" altLang="ko-KR" sz="1600" spc="-100" dirty="0">
              <a:solidFill>
                <a:srgbClr val="C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378" y="90785"/>
            <a:ext cx="27783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국제사회 평가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9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0002_녹색성장_Review보고서_전달식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2653" y="1957812"/>
            <a:ext cx="2810648" cy="2007606"/>
          </a:xfrm>
          <a:prstGeom prst="rect">
            <a:avLst/>
          </a:prstGeom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/>
          <a:srcRect l="5504" t="2444" r="5504" b="4401"/>
          <a:stretch>
            <a:fillRect/>
          </a:stretch>
        </p:blipFill>
        <p:spPr bwMode="auto">
          <a:xfrm>
            <a:off x="7014490" y="4227990"/>
            <a:ext cx="1758317" cy="2302496"/>
          </a:xfrm>
          <a:prstGeom prst="rect">
            <a:avLst/>
          </a:prstGeom>
          <a:noFill/>
          <a:ln w="9525">
            <a:solidFill>
              <a:schemeClr val="accent2">
                <a:alpha val="79999"/>
              </a:schemeClr>
            </a:solidFill>
            <a:miter lim="800000"/>
            <a:headEnd/>
            <a:tailEnd/>
          </a:ln>
        </p:spPr>
      </p:pic>
      <p:sp>
        <p:nvSpPr>
          <p:cNvPr id="108" name="Text Box 41"/>
          <p:cNvSpPr txBox="1">
            <a:spLocks noChangeArrowheads="1"/>
          </p:cNvSpPr>
          <p:nvPr/>
        </p:nvSpPr>
        <p:spPr bwMode="auto">
          <a:xfrm>
            <a:off x="214313" y="1854200"/>
            <a:ext cx="8286750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Wingdings" pitchFamily="2" charset="2"/>
              <a:buChar char="ü"/>
              <a:defRPr/>
            </a:pP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정책보고서의 </a:t>
            </a:r>
            <a:r>
              <a:rPr lang="ko-KR" altLang="en-US" sz="1600" spc="-100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최초 사례연구 대상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으로 한국의 </a:t>
            </a:r>
            <a:r>
              <a:rPr lang="ko-KR" altLang="en-US" sz="1600" spc="-100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녹색성장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을  선택</a:t>
            </a:r>
            <a:endParaRPr lang="en-US" altLang="ko-KR" sz="1200" spc="-1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" name="그룹 22"/>
          <p:cNvGrpSpPr>
            <a:grpSpLocks/>
          </p:cNvGrpSpPr>
          <p:nvPr/>
        </p:nvGrpSpPr>
        <p:grpSpPr bwMode="auto">
          <a:xfrm>
            <a:off x="-71438" y="1073277"/>
            <a:ext cx="7902686" cy="674042"/>
            <a:chOff x="258340" y="944664"/>
            <a:chExt cx="3987655" cy="576995"/>
          </a:xfrm>
        </p:grpSpPr>
        <p:pic>
          <p:nvPicPr>
            <p:cNvPr id="46092" name="그림 21" descr="18.png"/>
            <p:cNvPicPr>
              <a:picLocks noChangeAspect="1"/>
            </p:cNvPicPr>
            <p:nvPr/>
          </p:nvPicPr>
          <p:blipFill>
            <a:blip r:embed="rId5">
              <a:lum bright="10000"/>
            </a:blip>
            <a:srcRect/>
            <a:stretch>
              <a:fillRect/>
            </a:stretch>
          </p:blipFill>
          <p:spPr bwMode="auto">
            <a:xfrm>
              <a:off x="385542" y="944664"/>
              <a:ext cx="3662484" cy="576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" name="Rectangle 16"/>
            <p:cNvSpPr>
              <a:spLocks noChangeArrowheads="1"/>
            </p:cNvSpPr>
            <p:nvPr/>
          </p:nvSpPr>
          <p:spPr bwMode="auto">
            <a:xfrm>
              <a:off x="258340" y="960051"/>
              <a:ext cx="3987655" cy="4827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93663" indent="-93663" algn="ctr" latinLnBrk="0">
                <a:defRPr/>
              </a:pPr>
              <a:r>
                <a:rPr kumimoji="0" lang="en-US" altLang="ko-KR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UNEP , </a:t>
              </a:r>
              <a:r>
                <a:rPr kumimoji="0" lang="ko-KR" altLang="en-US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한국의 녹색성장을 소개</a:t>
              </a:r>
              <a:r>
                <a:rPr kumimoji="0" lang="en-US" altLang="ko-KR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·</a:t>
              </a:r>
              <a:r>
                <a:rPr kumimoji="0" lang="ko-KR" altLang="en-US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분석한 제</a:t>
              </a:r>
              <a:r>
                <a:rPr kumimoji="0" lang="en-US" altLang="ko-KR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2</a:t>
              </a:r>
              <a:r>
                <a:rPr kumimoji="0" lang="ko-KR" altLang="en-US" sz="1700" dirty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차 정책보고서 발간</a:t>
              </a:r>
              <a:r>
                <a:rPr kumimoji="0"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휴먼모음T" pitchFamily="18" charset="-127"/>
                  <a:ea typeface="휴먼모음T" pitchFamily="18" charset="-127"/>
                </a:rPr>
                <a:t>(‘09.8)</a:t>
              </a:r>
              <a:endParaRPr kumimoji="0" lang="ko-KR" altLang="en-US" sz="1600" dirty="0">
                <a:solidFill>
                  <a:schemeClr val="accent2">
                    <a:lumMod val="75000"/>
                  </a:schemeClr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</p:grpSp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298450" y="2251505"/>
            <a:ext cx="8358188" cy="17871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Arial" pitchFamily="34" charset="0"/>
              <a:buChar char="•"/>
              <a:defRPr/>
            </a:pP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한국은 </a:t>
            </a: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UNEP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의 권고수준의 </a:t>
            </a: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배에 해당하는 녹색투자를 계획</a:t>
            </a:r>
            <a:endParaRPr lang="en-US" altLang="ko-KR" sz="1600" spc="-1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Arial" pitchFamily="34" charset="0"/>
              <a:buChar char="•"/>
              <a:defRPr/>
            </a:pP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녹색성장 전략의 주된 목적은 경기회복 촉진과 </a:t>
            </a:r>
            <a:endParaRPr lang="en-US" altLang="ko-KR" sz="1600" spc="-1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defRPr/>
            </a:pP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환경부문의 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투자</a:t>
            </a: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·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고용창출을 통한 장기적 성장</a:t>
            </a:r>
            <a:endParaRPr lang="en-US" altLang="ko-KR" sz="1600" spc="-1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Arial" pitchFamily="34" charset="0"/>
              <a:buChar char="•"/>
              <a:defRPr/>
            </a:pP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한국은 자발적인 온실가스 중기 감축목표 시나리오를 발표하고</a:t>
            </a:r>
            <a:endParaRPr lang="en-US" altLang="ko-KR" sz="1600" spc="-1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defRPr/>
            </a:pP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    온실가스 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감축을 위한 영역별 다양한 수단과 목표를 </a:t>
            </a: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  <a:endParaRPr lang="en-US" altLang="ko-KR" sz="1600" spc="-1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 Box 41"/>
          <p:cNvSpPr txBox="1">
            <a:spLocks noChangeArrowheads="1"/>
          </p:cNvSpPr>
          <p:nvPr/>
        </p:nvSpPr>
        <p:spPr bwMode="auto">
          <a:xfrm>
            <a:off x="285750" y="5780088"/>
            <a:ext cx="8286750" cy="7473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Wingdings" pitchFamily="2" charset="2"/>
              <a:buChar char="ü"/>
              <a:defRPr/>
            </a:pP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한국의 </a:t>
            </a:r>
            <a:r>
              <a:rPr lang="ko-KR" altLang="en-US" sz="1600" spc="-100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녹색성장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이 </a:t>
            </a: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성공하는 경우 </a:t>
            </a:r>
            <a:r>
              <a:rPr lang="ko-KR" altLang="en-US" sz="1600" spc="-100" dirty="0">
                <a:solidFill>
                  <a:srgbClr val="CC0000"/>
                </a:solidFill>
                <a:latin typeface="HY헤드라인M" pitchFamily="18" charset="-127"/>
                <a:ea typeface="HY헤드라인M" pitchFamily="18" charset="-127"/>
              </a:rPr>
              <a:t>경제구조의 변화가  성장과 </a:t>
            </a:r>
            <a:r>
              <a:rPr lang="ko-KR" altLang="en-US" sz="1600" spc="-100" dirty="0" smtClean="0">
                <a:solidFill>
                  <a:srgbClr val="CC0000"/>
                </a:solidFill>
                <a:latin typeface="HY헤드라인M" pitchFamily="18" charset="-127"/>
                <a:ea typeface="HY헤드라인M" pitchFamily="18" charset="-127"/>
              </a:rPr>
              <a:t>기후변화 </a:t>
            </a:r>
            <a:r>
              <a:rPr lang="ko-KR" altLang="en-US" sz="1600" spc="-100" dirty="0">
                <a:solidFill>
                  <a:srgbClr val="CC0000"/>
                </a:solidFill>
                <a:latin typeface="HY헤드라인M" pitchFamily="18" charset="-127"/>
                <a:ea typeface="HY헤드라인M" pitchFamily="18" charset="-127"/>
              </a:rPr>
              <a:t>대응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을 </a:t>
            </a:r>
            <a:endParaRPr lang="en-US" altLang="ko-KR" sz="1600" spc="-100" dirty="0" smtClean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defRPr/>
            </a:pP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sz="1600" spc="-1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동시</a:t>
            </a: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에 </a:t>
            </a:r>
            <a:r>
              <a:rPr lang="ko-KR" altLang="en-US" sz="1600" spc="-100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충족</a:t>
            </a:r>
            <a:r>
              <a:rPr lang="ko-KR" altLang="en-US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시킬 수 있다는 사실을 증명</a:t>
            </a:r>
            <a:r>
              <a:rPr lang="en-US" altLang="ko-KR" sz="1600" spc="-100" dirty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`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0378" y="90785"/>
            <a:ext cx="39773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국제사회 평가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10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 Box 41"/>
          <p:cNvSpPr txBox="1">
            <a:spLocks noChangeArrowheads="1"/>
          </p:cNvSpPr>
          <p:nvPr/>
        </p:nvSpPr>
        <p:spPr bwMode="auto">
          <a:xfrm>
            <a:off x="276179" y="4179437"/>
            <a:ext cx="8286750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Wingdings" pitchFamily="2" charset="2"/>
              <a:buChar char="ü"/>
              <a:defRPr/>
            </a:pPr>
            <a:r>
              <a:rPr lang="en-US" altLang="ko-KR" sz="1600" spc="-1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4</a:t>
            </a:r>
            <a:r>
              <a:rPr lang="ko-KR" altLang="en-US" sz="1600" spc="-1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대강 살리기 사업</a:t>
            </a:r>
            <a:r>
              <a:rPr lang="en-US" altLang="ko-KR" sz="1600" spc="-1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,  </a:t>
            </a:r>
            <a:r>
              <a:rPr lang="ko-KR" altLang="en-US" sz="1600" spc="-1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녹색기술투자  </a:t>
            </a: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등 과감한 투자</a:t>
            </a:r>
            <a:endParaRPr lang="en-US" altLang="ko-KR" sz="1200" spc="-1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4772" y="4553319"/>
            <a:ext cx="6016028" cy="110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Arial" pitchFamily="34" charset="0"/>
              <a:buChar char="•"/>
              <a:defRPr/>
            </a:pP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녹색성장의 대표적 사례로 </a:t>
            </a:r>
            <a:r>
              <a:rPr lang="en-US" altLang="ko-KR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4</a:t>
            </a: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대강 살리기 사업의 배경</a:t>
            </a:r>
            <a:r>
              <a:rPr lang="en-US" altLang="ko-KR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내용 등 소개</a:t>
            </a:r>
            <a:endParaRPr lang="en-US" altLang="ko-KR" sz="1600" spc="-100" dirty="0" smtClean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buFont typeface="Arial" pitchFamily="34" charset="0"/>
              <a:buChar char="•"/>
              <a:defRPr/>
            </a:pPr>
            <a:r>
              <a:rPr lang="en-US" altLang="ko-KR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4</a:t>
            </a: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대강 살리기 사업이 기후변화로 인한 물 부족현상과 가뭄문제에</a:t>
            </a:r>
            <a:endParaRPr lang="en-US" altLang="ko-KR" sz="1600" spc="-100" dirty="0" smtClean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09550" indent="-209550" latinLnBrk="0">
              <a:lnSpc>
                <a:spcPct val="120000"/>
              </a:lnSpc>
              <a:spcBef>
                <a:spcPts val="200"/>
              </a:spcBef>
              <a:spcAft>
                <a:spcPts val="340"/>
              </a:spcAft>
              <a:buSzPct val="120000"/>
              <a:defRPr/>
            </a:pPr>
            <a:r>
              <a:rPr lang="ko-KR" altLang="en-US" sz="1600" spc="-100" dirty="0" smtClean="0">
                <a:solidFill>
                  <a:schemeClr val="accent2"/>
                </a:solidFill>
                <a:latin typeface="HY헤드라인M" pitchFamily="18" charset="-127"/>
                <a:ea typeface="HY헤드라인M" pitchFamily="18" charset="-127"/>
              </a:rPr>
              <a:t>    적절히 대응할 것으로 전망</a:t>
            </a:r>
            <a:endParaRPr lang="en-US" altLang="ko-KR" sz="1600" spc="-100" dirty="0">
              <a:solidFill>
                <a:schemeClr val="accent2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contents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1564378" y="3181350"/>
            <a:ext cx="442901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추진배경</a:t>
            </a:r>
            <a:endParaRPr lang="en-US" altLang="ko-KR" sz="24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그간 추진경위</a:t>
            </a:r>
            <a:endParaRPr lang="en-US" altLang="ko-KR" sz="24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정부 추진방안</a:t>
            </a:r>
            <a:endParaRPr lang="en-US" altLang="ko-KR" sz="24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핵심요소 적용방안 검토</a:t>
            </a:r>
            <a:endParaRPr lang="en-US" altLang="ko-KR" sz="240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16263" y="2329778"/>
            <a:ext cx="7089775" cy="854075"/>
            <a:chOff x="501650" y="2908300"/>
            <a:chExt cx="7089775" cy="854075"/>
          </a:xfrm>
        </p:grpSpPr>
        <p:pic>
          <p:nvPicPr>
            <p:cNvPr id="10" name="Picture 24" descr="p1001"/>
            <p:cNvPicPr>
              <a:picLocks noChangeAspect="1" noChangeArrowheads="1"/>
            </p:cNvPicPr>
            <p:nvPr/>
          </p:nvPicPr>
          <p:blipFill>
            <a:blip r:embed="rId4">
              <a:lum bright="-6000" contrast="24000"/>
            </a:blip>
            <a:srcRect l="7477"/>
            <a:stretch>
              <a:fillRect/>
            </a:stretch>
          </p:blipFill>
          <p:spPr bwMode="auto">
            <a:xfrm>
              <a:off x="909639" y="3070225"/>
              <a:ext cx="6681786" cy="600075"/>
            </a:xfrm>
            <a:prstGeom prst="rect">
              <a:avLst/>
            </a:prstGeom>
            <a:noFill/>
          </p:spPr>
        </p:pic>
        <p:pic>
          <p:nvPicPr>
            <p:cNvPr id="11" name="Picture 25" descr="서울시 PT-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650" y="2908300"/>
              <a:ext cx="873125" cy="854075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1366563" y="3072110"/>
              <a:ext cx="4653839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600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저탄소</a:t>
              </a:r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녹색시범도시 추진개요</a:t>
              </a:r>
              <a:endParaRPr lang="ko-KR" altLang="en-US" sz="26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625147" y="3014935"/>
              <a:ext cx="63831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3600" dirty="0" smtClean="0">
                  <a:solidFill>
                    <a:srgbClr val="286E8C"/>
                  </a:solidFill>
                  <a:latin typeface="휴먼옛체" pitchFamily="18" charset="-127"/>
                  <a:ea typeface="휴먼옛체" pitchFamily="18" charset="-127"/>
                </a:rPr>
                <a:t>Ⅱ</a:t>
              </a:r>
              <a:endParaRPr lang="ko-KR" altLang="en-US" sz="3600" dirty="0">
                <a:solidFill>
                  <a:srgbClr val="286E8C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1313" y="1103313"/>
            <a:ext cx="8509000" cy="5608637"/>
            <a:chOff x="314" y="651"/>
            <a:chExt cx="5125" cy="3414"/>
          </a:xfrm>
        </p:grpSpPr>
        <p:sp>
          <p:nvSpPr>
            <p:cNvPr id="3" name="AutoShape 5"/>
            <p:cNvSpPr>
              <a:spLocks noChangeArrowheads="1"/>
            </p:cNvSpPr>
            <p:nvPr/>
          </p:nvSpPr>
          <p:spPr bwMode="gray">
            <a:xfrm rot="10800000">
              <a:off x="314" y="651"/>
              <a:ext cx="5125" cy="3369"/>
            </a:xfrm>
            <a:prstGeom prst="roundRect">
              <a:avLst>
                <a:gd name="adj" fmla="val 6310"/>
              </a:avLst>
            </a:prstGeom>
            <a:gradFill rotWithShape="0">
              <a:gsLst>
                <a:gs pos="0">
                  <a:srgbClr val="006699"/>
                </a:gs>
                <a:gs pos="100000">
                  <a:srgbClr val="86B6CF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pPr>
                <a:lnSpc>
                  <a:spcPct val="90000"/>
                </a:lnSpc>
              </a:pPr>
              <a:endParaRPr lang="en-US" altLang="ko-KR" sz="1400" b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" name="AutoShape 6"/>
            <p:cNvSpPr>
              <a:spLocks noChangeArrowheads="1"/>
            </p:cNvSpPr>
            <p:nvPr/>
          </p:nvSpPr>
          <p:spPr bwMode="gray">
            <a:xfrm rot="10800000">
              <a:off x="359" y="701"/>
              <a:ext cx="5035" cy="3364"/>
            </a:xfrm>
            <a:prstGeom prst="roundRect">
              <a:avLst>
                <a:gd name="adj" fmla="val 5106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alpha val="24001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pPr>
                <a:lnSpc>
                  <a:spcPct val="90000"/>
                </a:lnSpc>
              </a:pPr>
              <a:endParaRPr lang="en-US" altLang="ko-KR" sz="1400" b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755650" y="1795463"/>
            <a:ext cx="810260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SzPct val="90000"/>
              <a:buFontTx/>
              <a:buBlip>
                <a:blip r:embed="rId3"/>
              </a:buBlip>
            </a:pPr>
            <a:r>
              <a:rPr lang="en-US" altLang="ko-KR" sz="1600" b="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교통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주택 등 도시민의 생활과 관련된 도시부문 온실가스 배출량은 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43%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차지</a:t>
            </a:r>
            <a:endParaRPr lang="en-US" altLang="ko-KR" sz="1600" b="0" dirty="0" smtClean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buSzPct val="90000"/>
              <a:buFontTx/>
              <a:buBlip>
                <a:blip r:embed="rId3"/>
              </a:buBlip>
            </a:pP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도시부문의 감축비용은 낮으나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즉각적인 감축효과가 발생하므로 </a:t>
            </a: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도시별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여건에 맞는 </a:t>
            </a:r>
            <a:endParaRPr lang="en-US" altLang="ko-KR" sz="1600" b="0" dirty="0" smtClean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buSzPct val="90000"/>
            </a:pP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기후변화 대책마련필요</a:t>
            </a:r>
            <a:endParaRPr lang="ko-KR" altLang="en-US" sz="14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449263" y="1455738"/>
            <a:ext cx="8299450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4"/>
              </a:buBlip>
              <a:defRPr/>
            </a:pPr>
            <a:r>
              <a:rPr lang="ko-KR" altLang="en-US" b="0" dirty="0" smtClean="0">
                <a:latin typeface="Arial" charset="0"/>
                <a:ea typeface="HY헤드라인M" pitchFamily="18" charset="-127"/>
              </a:rPr>
              <a:t>기후변화 위기에 적극적으로 대응할 수 있는 </a:t>
            </a:r>
            <a:r>
              <a:rPr lang="ko-KR" altLang="en-US" b="0" dirty="0" err="1" smtClean="0">
                <a:latin typeface="Arial" charset="0"/>
                <a:ea typeface="HY헤드라인M" pitchFamily="18" charset="-127"/>
              </a:rPr>
              <a:t>저탄소</a:t>
            </a:r>
            <a:r>
              <a:rPr lang="ko-KR" altLang="en-US" b="0" dirty="0" smtClean="0">
                <a:latin typeface="Arial" charset="0"/>
                <a:ea typeface="HY헤드라인M" pitchFamily="18" charset="-127"/>
              </a:rPr>
              <a:t> 녹색도시 조성 필요</a:t>
            </a:r>
            <a:endParaRPr lang="ko-KR" altLang="en-US" sz="500" b="0" dirty="0">
              <a:latin typeface="Arial" charset="0"/>
              <a:ea typeface="HY헤드라인M" pitchFamily="18" charset="-127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449263" y="4849813"/>
            <a:ext cx="8299450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4"/>
              </a:buBlip>
              <a:defRPr/>
            </a:pPr>
            <a:r>
              <a:rPr lang="en-US" altLang="ko-KR" b="0" dirty="0" smtClean="0">
                <a:latin typeface="Arial" charset="0"/>
                <a:ea typeface="HY헤드라인M" pitchFamily="18" charset="-127"/>
              </a:rPr>
              <a:t>‘</a:t>
            </a:r>
            <a:r>
              <a:rPr lang="ko-KR" altLang="en-US" b="0" dirty="0" err="1" smtClean="0">
                <a:latin typeface="Arial" charset="0"/>
                <a:ea typeface="HY헤드라인M" pitchFamily="18" charset="-127"/>
              </a:rPr>
              <a:t>저탄소</a:t>
            </a:r>
            <a:r>
              <a:rPr lang="ko-KR" altLang="en-US" b="0" dirty="0" smtClean="0">
                <a:latin typeface="Arial" charset="0"/>
                <a:ea typeface="HY헤드라인M" pitchFamily="18" charset="-127"/>
              </a:rPr>
              <a:t> 녹색성장</a:t>
            </a:r>
            <a:r>
              <a:rPr lang="en-US" altLang="ko-KR" b="0" dirty="0" smtClean="0">
                <a:latin typeface="Arial" charset="0"/>
                <a:ea typeface="HY헤드라인M" pitchFamily="18" charset="-127"/>
              </a:rPr>
              <a:t>’</a:t>
            </a:r>
            <a:r>
              <a:rPr lang="ko-KR" altLang="en-US" b="0" dirty="0" smtClean="0">
                <a:latin typeface="Arial" charset="0"/>
                <a:ea typeface="HY헤드라인M" pitchFamily="18" charset="-127"/>
              </a:rPr>
              <a:t>을 견인할 수 있는 도시모델 필요</a:t>
            </a:r>
            <a:endParaRPr lang="ko-KR" altLang="en-US" sz="500" b="0" dirty="0">
              <a:latin typeface="Arial" charset="0"/>
              <a:ea typeface="HY헤드라인M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27088" y="2998788"/>
            <a:ext cx="5329237" cy="1727201"/>
            <a:chOff x="827088" y="3103563"/>
            <a:chExt cx="5329237" cy="1727201"/>
          </a:xfrm>
        </p:grpSpPr>
        <p:pic>
          <p:nvPicPr>
            <p:cNvPr id="11" name="그림 28" descr="007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84238" y="3175001"/>
              <a:ext cx="5272087" cy="1655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그림 26" descr="005.png"/>
            <p:cNvPicPr>
              <a:picLocks noChangeAspect="1"/>
            </p:cNvPicPr>
            <p:nvPr/>
          </p:nvPicPr>
          <p:blipFill>
            <a:blip r:embed="rId6">
              <a:lum bright="10000"/>
            </a:blip>
            <a:srcRect/>
            <a:stretch>
              <a:fillRect/>
            </a:stretch>
          </p:blipFill>
          <p:spPr bwMode="auto">
            <a:xfrm>
              <a:off x="827088" y="3103563"/>
              <a:ext cx="2305050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003299" y="3154362"/>
              <a:ext cx="1920875" cy="2365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93663" indent="-93663" algn="l" latinLnBrk="0"/>
              <a:r>
                <a:rPr lang="ko-KR" altLang="en-US" sz="15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대통령 말씀</a:t>
              </a:r>
              <a:r>
                <a:rPr lang="en-US" altLang="ko-KR" sz="15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(</a:t>
              </a:r>
              <a:r>
                <a:rPr lang="en-US" altLang="ko-KR" sz="1500" b="0" dirty="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’</a:t>
              </a:r>
              <a:r>
                <a:rPr lang="en-US" altLang="ko-KR" sz="15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09.2.10)</a:t>
              </a: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1042988" y="3392488"/>
              <a:ext cx="4897437" cy="12988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60363" lvl="1" indent="-180975" algn="l">
                <a:lnSpc>
                  <a:spcPct val="140000"/>
                </a:lnSpc>
                <a:buSzPct val="90000"/>
                <a:buFont typeface="HY견고딕" pitchFamily="18" charset="-127"/>
                <a:buBlip>
                  <a:blip r:embed="rId7"/>
                </a:buBlip>
              </a:pPr>
              <a:r>
                <a:rPr lang="ko-KR" altLang="en-US" sz="1400" b="0" dirty="0">
                  <a:latin typeface="맑은 고딕" pitchFamily="50" charset="-127"/>
                  <a:ea typeface="맑은 고딕" pitchFamily="50" charset="-127"/>
                </a:rPr>
                <a:t>지금은 녹색성장 시대로 가고 있으며</a:t>
              </a:r>
              <a:r>
                <a:rPr lang="en-US" altLang="ko-KR" sz="1400" b="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400" b="0" dirty="0">
                  <a:latin typeface="맑은 고딕" pitchFamily="50" charset="-127"/>
                  <a:ea typeface="맑은 고딕" pitchFamily="50" charset="-127"/>
                </a:rPr>
                <a:t>이미 선진국들은 녹색도시 만들기 경쟁돌입</a:t>
              </a:r>
            </a:p>
            <a:p>
              <a:pPr marL="360363" lvl="1" indent="-180975" algn="l">
                <a:lnSpc>
                  <a:spcPct val="140000"/>
                </a:lnSpc>
                <a:buSzPct val="90000"/>
                <a:buFont typeface="HY견고딕" pitchFamily="18" charset="-127"/>
                <a:buBlip>
                  <a:blip r:embed="rId7"/>
                </a:buBlip>
              </a:pPr>
              <a:r>
                <a:rPr lang="ko-KR" altLang="en-US" sz="1400" b="0" dirty="0" smtClean="0">
                  <a:latin typeface="맑은 고딕" pitchFamily="50" charset="-127"/>
                  <a:ea typeface="맑은 고딕" pitchFamily="50" charset="-127"/>
                </a:rPr>
                <a:t>강원도에 세계적인 </a:t>
              </a:r>
              <a:r>
                <a:rPr lang="en-US" altLang="ko-KR" sz="1400" b="0" dirty="0" smtClean="0">
                  <a:latin typeface="맑은 고딕" pitchFamily="50" charset="-127"/>
                  <a:ea typeface="맑은 고딕" pitchFamily="50" charset="-127"/>
                </a:rPr>
                <a:t>‘</a:t>
              </a:r>
              <a:r>
                <a:rPr lang="ko-KR" altLang="en-US" sz="1400" b="0" dirty="0" err="1" smtClean="0">
                  <a:latin typeface="맑은 고딕" pitchFamily="50" charset="-127"/>
                  <a:ea typeface="맑은 고딕" pitchFamily="50" charset="-127"/>
                </a:rPr>
                <a:t>저탄소</a:t>
              </a:r>
              <a:r>
                <a:rPr lang="ko-KR" altLang="en-US" sz="1400" b="0" dirty="0" smtClean="0">
                  <a:latin typeface="맑은 고딕" pitchFamily="50" charset="-127"/>
                  <a:ea typeface="맑은 고딕" pitchFamily="50" charset="-127"/>
                </a:rPr>
                <a:t> 녹색성장</a:t>
              </a:r>
              <a:r>
                <a:rPr lang="en-US" altLang="ko-KR" sz="1400" b="0" dirty="0" smtClean="0">
                  <a:latin typeface="맑은 고딕" pitchFamily="50" charset="-127"/>
                  <a:ea typeface="맑은 고딕" pitchFamily="50" charset="-127"/>
                </a:rPr>
                <a:t>’ </a:t>
              </a:r>
              <a:r>
                <a:rPr lang="ko-KR" altLang="en-US" sz="1400" b="0" dirty="0" smtClean="0">
                  <a:latin typeface="맑은 고딕" pitchFamily="50" charset="-127"/>
                  <a:ea typeface="맑은 고딕" pitchFamily="50" charset="-127"/>
                </a:rPr>
                <a:t>표본도시</a:t>
              </a:r>
              <a:r>
                <a:rPr lang="en-US" altLang="ko-KR" sz="1400" b="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400" b="0" dirty="0" err="1" smtClean="0">
                  <a:latin typeface="맑은 고딕" pitchFamily="50" charset="-127"/>
                  <a:ea typeface="맑은 고딕" pitchFamily="50" charset="-127"/>
                </a:rPr>
                <a:t>저탄소</a:t>
              </a:r>
              <a:r>
                <a:rPr lang="ko-KR" altLang="en-US" sz="1400" b="0" dirty="0" smtClean="0">
                  <a:latin typeface="맑은 고딕" pitchFamily="50" charset="-127"/>
                  <a:ea typeface="맑은 고딕" pitchFamily="50" charset="-127"/>
                </a:rPr>
                <a:t> 녹색도시를 조성하여 국제적 명품도시로 부각필요</a:t>
              </a:r>
              <a:endParaRPr lang="en-US" altLang="ko-KR" sz="1400" b="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757238" y="5205413"/>
            <a:ext cx="7991475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온실가스와 환경오염을 줄이고 녹색기술과 청정에너지로 </a:t>
            </a: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新성장동력과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일자리를</a:t>
            </a:r>
            <a:endParaRPr lang="en-US" altLang="ko-KR" sz="16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</a:pP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창출하는 </a:t>
            </a: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저탄소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녹색성장의 모범 도시모델 개발필요</a:t>
            </a:r>
            <a:endParaRPr lang="en-US" altLang="ko-KR" sz="1600" b="0" dirty="0" smtClean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buSzPct val="90000"/>
              <a:buFontTx/>
              <a:buBlip>
                <a:blip r:embed="rId3"/>
              </a:buBlip>
            </a:pP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대표적인 모범도시를 시범적으로 조성하여 가치창출 및 명품 브랜드화</a:t>
            </a:r>
            <a:endParaRPr lang="en-US" altLang="ko-KR" sz="16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378" y="90785"/>
            <a:ext cx="18197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추진배경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094413" y="2840038"/>
            <a:ext cx="2725737" cy="2376487"/>
            <a:chOff x="6094413" y="2840038"/>
            <a:chExt cx="2725737" cy="2376487"/>
          </a:xfrm>
        </p:grpSpPr>
        <p:pic>
          <p:nvPicPr>
            <p:cNvPr id="20" name="Picture 31" descr="막대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156325" y="4856163"/>
              <a:ext cx="2663825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32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170284" y="4932826"/>
              <a:ext cx="2580072" cy="2012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lIns="0" tIns="0" rIns="0" bIns="0" anchor="ctr">
              <a:spAutoFit/>
            </a:bodyPr>
            <a:lstStyle/>
            <a:p>
              <a:pPr marL="177800" indent="-177800" algn="ctr">
                <a:lnSpc>
                  <a:spcPct val="110000"/>
                </a:lnSpc>
                <a:spcBef>
                  <a:spcPct val="20000"/>
                </a:spcBef>
                <a:buClr>
                  <a:schemeClr val="tx2"/>
                </a:buClr>
                <a:buSzPct val="65000"/>
                <a:defRPr/>
              </a:pPr>
              <a:r>
                <a:rPr lang="ko-KR" altLang="en-US" sz="13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  <a:cs typeface="Arial" charset="0"/>
                </a:rPr>
                <a:t>강원지역발전토론회</a:t>
              </a:r>
              <a:r>
                <a:rPr lang="en-US" altLang="ko-KR" sz="13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  <a:cs typeface="Arial" charset="0"/>
                </a:rPr>
                <a:t>(</a:t>
              </a:r>
              <a:r>
                <a:rPr lang="en-US" altLang="ko-KR" sz="1300" b="0" dirty="0">
                  <a:solidFill>
                    <a:schemeClr val="bg1"/>
                  </a:solidFill>
                  <a:latin typeface="Arial"/>
                  <a:ea typeface="HY헤드라인M" pitchFamily="18" charset="-127"/>
                  <a:cs typeface="Arial" charset="0"/>
                </a:rPr>
                <a:t>’</a:t>
              </a:r>
              <a:r>
                <a:rPr lang="en-US" altLang="ko-KR" sz="13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  <a:cs typeface="Arial" charset="0"/>
                </a:rPr>
                <a:t>09.2.10)</a:t>
              </a:r>
            </a:p>
          </p:txBody>
        </p:sp>
        <p:pic>
          <p:nvPicPr>
            <p:cNvPr id="18" name="Picture 26" descr="00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4413" y="2840038"/>
              <a:ext cx="2581275" cy="1935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 descr="C:\Users\이갑진\Desktop\토론회.jp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070" y="3004079"/>
              <a:ext cx="2159529" cy="1610254"/>
            </a:xfrm>
            <a:prstGeom prst="rect">
              <a:avLst/>
            </a:prstGeom>
            <a:noFill/>
          </p:spPr>
        </p:pic>
      </p:grpSp>
      <p:sp>
        <p:nvSpPr>
          <p:cNvPr id="25" name="TextBox 24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378" y="90785"/>
            <a:ext cx="27783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그간 추진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경위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90500" y="1276350"/>
            <a:ext cx="8143875" cy="582613"/>
            <a:chOff x="190500" y="1343025"/>
            <a:chExt cx="8143875" cy="582613"/>
          </a:xfrm>
        </p:grpSpPr>
        <p:pic>
          <p:nvPicPr>
            <p:cNvPr id="21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1343025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276225" y="1441350"/>
              <a:ext cx="701992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‘09.02.10 : VIP </a:t>
              </a:r>
              <a:r>
                <a:rPr lang="ko-KR" altLang="en-US" b="0" dirty="0" err="1" smtClean="0"/>
                <a:t>저탄소</a:t>
              </a:r>
              <a:r>
                <a:rPr lang="ko-KR" altLang="en-US" b="0" dirty="0" smtClean="0"/>
                <a:t> 녹색도시 조성제안</a:t>
              </a:r>
              <a:r>
                <a:rPr lang="en-US" altLang="ko-KR" b="0" dirty="0" smtClean="0"/>
                <a:t>(</a:t>
              </a:r>
              <a:r>
                <a:rPr lang="ko-KR" altLang="en-US" b="0" dirty="0" smtClean="0"/>
                <a:t>강원지역발전토론회</a:t>
              </a:r>
              <a:r>
                <a:rPr lang="en-US" altLang="ko-KR" b="0" dirty="0" smtClean="0"/>
                <a:t>)</a:t>
              </a:r>
              <a:endParaRPr lang="ko-KR" altLang="en-US" b="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90500" y="1856278"/>
            <a:ext cx="8143875" cy="582613"/>
            <a:chOff x="190500" y="2286000"/>
            <a:chExt cx="8143875" cy="582613"/>
          </a:xfrm>
        </p:grpSpPr>
        <p:pic>
          <p:nvPicPr>
            <p:cNvPr id="52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228600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53" name="Rectangle 64"/>
            <p:cNvSpPr>
              <a:spLocks noChangeArrowheads="1"/>
            </p:cNvSpPr>
            <p:nvPr/>
          </p:nvSpPr>
          <p:spPr bwMode="auto">
            <a:xfrm>
              <a:off x="276224" y="2384325"/>
              <a:ext cx="77247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‘09.03.26~5.12 : </a:t>
              </a:r>
              <a:r>
                <a:rPr lang="ko-KR" altLang="en-US" b="0" dirty="0" smtClean="0"/>
                <a:t>사례조사</a:t>
              </a:r>
              <a:r>
                <a:rPr lang="en-US" altLang="ko-KR" b="0" dirty="0" smtClean="0"/>
                <a:t>, </a:t>
              </a:r>
              <a:r>
                <a:rPr lang="ko-KR" altLang="en-US" b="0" dirty="0" smtClean="0"/>
                <a:t>전문가 회의 등을 통해 녹색도시 모델 정립</a:t>
              </a:r>
              <a:endParaRPr lang="ko-KR" altLang="en-US" b="0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90500" y="3286785"/>
            <a:ext cx="8267700" cy="582613"/>
            <a:chOff x="190500" y="5619750"/>
            <a:chExt cx="8267700" cy="582613"/>
          </a:xfrm>
        </p:grpSpPr>
        <p:pic>
          <p:nvPicPr>
            <p:cNvPr id="57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56197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276225" y="5718075"/>
              <a:ext cx="81819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‘09.05.28 : VIP</a:t>
              </a:r>
              <a:r>
                <a:rPr lang="ko-KR" altLang="en-US" b="0" dirty="0" smtClean="0"/>
                <a:t>께 강원도 녹색도시 조성 추진방안 보고</a:t>
              </a:r>
              <a:endParaRPr lang="ko-KR" altLang="en-US" b="0"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90500" y="3897289"/>
            <a:ext cx="8267700" cy="582613"/>
            <a:chOff x="190500" y="5619750"/>
            <a:chExt cx="8267700" cy="582613"/>
          </a:xfrm>
        </p:grpSpPr>
        <p:pic>
          <p:nvPicPr>
            <p:cNvPr id="67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56197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68" name="Rectangle 64"/>
            <p:cNvSpPr>
              <a:spLocks noChangeArrowheads="1"/>
            </p:cNvSpPr>
            <p:nvPr/>
          </p:nvSpPr>
          <p:spPr bwMode="auto">
            <a:xfrm>
              <a:off x="276225" y="5718075"/>
              <a:ext cx="81819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‘09.06.09 : </a:t>
              </a:r>
              <a:r>
                <a:rPr lang="ko-KR" altLang="en-US" b="0" dirty="0" smtClean="0"/>
                <a:t>강원도 </a:t>
              </a:r>
              <a:r>
                <a:rPr lang="ko-KR" altLang="en-US" b="0" dirty="0" err="1" smtClean="0"/>
                <a:t>저탄소</a:t>
              </a:r>
              <a:r>
                <a:rPr lang="ko-KR" altLang="en-US" b="0" dirty="0" smtClean="0"/>
                <a:t> 녹색시범도시 조성사업 추진방안 국무회의 보고</a:t>
              </a:r>
              <a:endParaRPr lang="ko-KR" altLang="en-US" b="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0500" y="4444422"/>
            <a:ext cx="8267700" cy="582613"/>
            <a:chOff x="190500" y="5619750"/>
            <a:chExt cx="8267700" cy="582613"/>
          </a:xfrm>
        </p:grpSpPr>
        <p:pic>
          <p:nvPicPr>
            <p:cNvPr id="32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56197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33" name="Rectangle 64"/>
            <p:cNvSpPr>
              <a:spLocks noChangeArrowheads="1"/>
            </p:cNvSpPr>
            <p:nvPr/>
          </p:nvSpPr>
          <p:spPr bwMode="auto">
            <a:xfrm>
              <a:off x="276225" y="5718075"/>
              <a:ext cx="81819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‘09.06.12 : </a:t>
              </a:r>
              <a:r>
                <a:rPr lang="ko-KR" altLang="en-US" b="0" dirty="0" smtClean="0"/>
                <a:t>국무총리실 주재 관계부처 회의</a:t>
              </a:r>
              <a:endParaRPr lang="ko-KR" altLang="en-US" b="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90538" y="4948103"/>
            <a:ext cx="7847012" cy="387798"/>
            <a:chOff x="490538" y="1847849"/>
            <a:chExt cx="7847012" cy="387798"/>
          </a:xfrm>
        </p:grpSpPr>
        <p:sp>
          <p:nvSpPr>
            <p:cNvPr id="35" name="Rectangle 75"/>
            <p:cNvSpPr>
              <a:spLocks noChangeArrowheads="1"/>
            </p:cNvSpPr>
            <p:nvPr/>
          </p:nvSpPr>
          <p:spPr bwMode="auto">
            <a:xfrm>
              <a:off x="673149" y="1847849"/>
              <a:ext cx="7664401" cy="3877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rgbClr val="003366"/>
                  </a:solidFill>
                </a:rPr>
                <a:t>환경부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</a:t>
              </a:r>
              <a:r>
                <a:rPr lang="ko-KR" altLang="en-US" sz="1600" b="0" dirty="0" err="1" smtClean="0">
                  <a:solidFill>
                    <a:srgbClr val="003366"/>
                  </a:solidFill>
                </a:rPr>
                <a:t>국토부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 공동 주관 결정</a:t>
              </a:r>
              <a:endParaRPr lang="ko-KR" altLang="en-US" sz="1600" b="0" dirty="0">
                <a:solidFill>
                  <a:srgbClr val="0066FF"/>
                </a:solidFill>
              </a:endParaRPr>
            </a:p>
          </p:txBody>
        </p:sp>
        <p:pic>
          <p:nvPicPr>
            <p:cNvPr id="36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1974849"/>
              <a:ext cx="184367" cy="166688"/>
            </a:xfrm>
            <a:prstGeom prst="rect">
              <a:avLst/>
            </a:prstGeom>
            <a:noFill/>
          </p:spPr>
        </p:pic>
      </p:grpSp>
      <p:grpSp>
        <p:nvGrpSpPr>
          <p:cNvPr id="37" name="그룹 36"/>
          <p:cNvGrpSpPr/>
          <p:nvPr/>
        </p:nvGrpSpPr>
        <p:grpSpPr>
          <a:xfrm>
            <a:off x="190500" y="5285215"/>
            <a:ext cx="8267700" cy="582613"/>
            <a:chOff x="190500" y="5619750"/>
            <a:chExt cx="8267700" cy="582613"/>
          </a:xfrm>
        </p:grpSpPr>
        <p:pic>
          <p:nvPicPr>
            <p:cNvPr id="38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56197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39" name="Rectangle 64"/>
            <p:cNvSpPr>
              <a:spLocks noChangeArrowheads="1"/>
            </p:cNvSpPr>
            <p:nvPr/>
          </p:nvSpPr>
          <p:spPr bwMode="auto">
            <a:xfrm>
              <a:off x="276225" y="5718075"/>
              <a:ext cx="81819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‘09.07.15 : </a:t>
              </a:r>
              <a:r>
                <a:rPr lang="ko-KR" altLang="en-US" b="0" dirty="0" smtClean="0"/>
                <a:t>강릉시 경포지역</a:t>
              </a:r>
              <a:r>
                <a:rPr lang="en-US" altLang="ko-KR" b="0" dirty="0" smtClean="0"/>
                <a:t>, </a:t>
              </a:r>
              <a:r>
                <a:rPr lang="ko-KR" altLang="en-US" b="0" dirty="0" smtClean="0"/>
                <a:t>시범도시 대상지역으로 선정</a:t>
              </a:r>
              <a:r>
                <a:rPr lang="en-US" altLang="ko-KR" b="0" dirty="0" smtClean="0"/>
                <a:t>(</a:t>
              </a:r>
              <a:r>
                <a:rPr lang="ko-KR" altLang="en-US" b="0" dirty="0" smtClean="0"/>
                <a:t>강원도</a:t>
              </a:r>
              <a:r>
                <a:rPr lang="en-US" altLang="ko-KR" b="0" dirty="0" smtClean="0"/>
                <a:t>)</a:t>
              </a:r>
              <a:endParaRPr lang="ko-KR" altLang="en-US" b="0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90500" y="5915025"/>
            <a:ext cx="8267700" cy="582613"/>
            <a:chOff x="190500" y="5619750"/>
            <a:chExt cx="8267700" cy="582613"/>
          </a:xfrm>
        </p:grpSpPr>
        <p:pic>
          <p:nvPicPr>
            <p:cNvPr id="41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56197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44" name="Rectangle 64"/>
            <p:cNvSpPr>
              <a:spLocks noChangeArrowheads="1"/>
            </p:cNvSpPr>
            <p:nvPr/>
          </p:nvSpPr>
          <p:spPr bwMode="auto">
            <a:xfrm>
              <a:off x="276225" y="5718075"/>
              <a:ext cx="81819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‘09.07.22 :  </a:t>
              </a:r>
              <a:r>
                <a:rPr lang="ko-KR" altLang="en-US" b="0" dirty="0" smtClean="0"/>
                <a:t>환경부</a:t>
              </a:r>
              <a:r>
                <a:rPr lang="en-US" altLang="ko-KR" b="0" dirty="0" smtClean="0"/>
                <a:t>, </a:t>
              </a:r>
              <a:r>
                <a:rPr lang="ko-KR" altLang="en-US" b="0" dirty="0" err="1" smtClean="0"/>
                <a:t>국토부</a:t>
              </a:r>
              <a:r>
                <a:rPr lang="en-US" altLang="ko-KR" b="0" dirty="0" smtClean="0"/>
                <a:t>, </a:t>
              </a:r>
              <a:r>
                <a:rPr lang="ko-KR" altLang="en-US" b="0" dirty="0" smtClean="0"/>
                <a:t>강원도</a:t>
              </a:r>
              <a:r>
                <a:rPr lang="en-US" altLang="ko-KR" b="0" dirty="0" smtClean="0"/>
                <a:t>, </a:t>
              </a:r>
              <a:r>
                <a:rPr lang="ko-KR" altLang="en-US" b="0" dirty="0" smtClean="0"/>
                <a:t>강릉시 사업추진 </a:t>
              </a:r>
              <a:r>
                <a:rPr lang="en-US" altLang="ko-KR" b="0" dirty="0" smtClean="0"/>
                <a:t>MOU </a:t>
              </a:r>
              <a:r>
                <a:rPr lang="ko-KR" altLang="en-US" b="0" dirty="0" smtClean="0"/>
                <a:t>체결</a:t>
              </a:r>
              <a:endParaRPr lang="ko-KR" altLang="en-US" b="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08788" y="2475414"/>
            <a:ext cx="8267700" cy="582613"/>
            <a:chOff x="190500" y="5619750"/>
            <a:chExt cx="8267700" cy="582613"/>
          </a:xfrm>
        </p:grpSpPr>
        <p:pic>
          <p:nvPicPr>
            <p:cNvPr id="28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56197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29" name="Rectangle 64"/>
            <p:cNvSpPr>
              <a:spLocks noChangeArrowheads="1"/>
            </p:cNvSpPr>
            <p:nvPr/>
          </p:nvSpPr>
          <p:spPr bwMode="auto">
            <a:xfrm>
              <a:off x="276225" y="5718075"/>
              <a:ext cx="81819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’09.5.21 : </a:t>
              </a:r>
              <a:r>
                <a:rPr lang="ko-KR" altLang="en-US" b="0" dirty="0" smtClean="0"/>
                <a:t>녹색시범도시 입지선정 및 기본구상 연구용역 발주</a:t>
              </a:r>
              <a:endParaRPr lang="ko-KR" altLang="en-US" b="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08826" y="2966903"/>
            <a:ext cx="7847012" cy="348813"/>
            <a:chOff x="490538" y="1847849"/>
            <a:chExt cx="7847012" cy="348813"/>
          </a:xfrm>
        </p:grpSpPr>
        <p:sp>
          <p:nvSpPr>
            <p:cNvPr id="43" name="Rectangle 75"/>
            <p:cNvSpPr>
              <a:spLocks noChangeArrowheads="1"/>
            </p:cNvSpPr>
            <p:nvPr/>
          </p:nvSpPr>
          <p:spPr bwMode="auto">
            <a:xfrm>
              <a:off x="673149" y="1847849"/>
              <a:ext cx="7664401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err="1" smtClean="0">
                  <a:solidFill>
                    <a:srgbClr val="002060"/>
                  </a:solidFill>
                </a:rPr>
                <a:t>국토연</a:t>
              </a:r>
              <a:r>
                <a:rPr lang="en-US" altLang="ko-KR" sz="1600" b="0" dirty="0" smtClean="0">
                  <a:solidFill>
                    <a:srgbClr val="002060"/>
                  </a:solidFill>
                </a:rPr>
                <a:t>, KEI, </a:t>
              </a:r>
              <a:r>
                <a:rPr lang="ko-KR" altLang="en-US" sz="1600" b="0" dirty="0" err="1" smtClean="0">
                  <a:solidFill>
                    <a:srgbClr val="002060"/>
                  </a:solidFill>
                </a:rPr>
                <a:t>강발연</a:t>
              </a:r>
              <a:r>
                <a:rPr lang="en-US" altLang="ko-KR" sz="1600" b="0" dirty="0" smtClean="0">
                  <a:solidFill>
                    <a:srgbClr val="002060"/>
                  </a:solidFill>
                </a:rPr>
                <a:t>, ‘09.5.21 ~ 12.17</a:t>
              </a:r>
              <a:endParaRPr lang="ko-KR" altLang="en-US" sz="1600" b="0" dirty="0">
                <a:solidFill>
                  <a:srgbClr val="002060"/>
                </a:solidFill>
              </a:endParaRPr>
            </a:p>
          </p:txBody>
        </p:sp>
        <p:pic>
          <p:nvPicPr>
            <p:cNvPr id="45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1974849"/>
              <a:ext cx="184367" cy="166688"/>
            </a:xfrm>
            <a:prstGeom prst="rect">
              <a:avLst/>
            </a:prstGeom>
            <a:noFill/>
          </p:spPr>
        </p:pic>
      </p:grpSp>
      <p:sp>
        <p:nvSpPr>
          <p:cNvPr id="47" name="TextBox 46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1162050"/>
            <a:ext cx="9144000" cy="2195513"/>
            <a:chOff x="0" y="1162050"/>
            <a:chExt cx="9144000" cy="2195513"/>
          </a:xfrm>
        </p:grpSpPr>
        <p:sp>
          <p:nvSpPr>
            <p:cNvPr id="2" name="Rectangle 12"/>
            <p:cNvSpPr>
              <a:spLocks noChangeArrowheads="1"/>
            </p:cNvSpPr>
            <p:nvPr/>
          </p:nvSpPr>
          <p:spPr bwMode="auto">
            <a:xfrm>
              <a:off x="755650" y="1876425"/>
              <a:ext cx="7345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708688"/>
              </a:prstShdw>
            </a:effectLst>
          </p:spPr>
          <p:txBody>
            <a:bodyPr anchor="ctr">
              <a:spAutoFit/>
            </a:bodyPr>
            <a:lstStyle/>
            <a:p>
              <a:r>
                <a:rPr lang="ko-KR" altLang="en-US"/>
                <a:t> </a:t>
              </a:r>
              <a:endParaRPr lang="en-US" altLang="ko-KR"/>
            </a:p>
          </p:txBody>
        </p:sp>
        <p:sp>
          <p:nvSpPr>
            <p:cNvPr id="3" name="Rectangle 15"/>
            <p:cNvSpPr>
              <a:spLocks noChangeArrowheads="1"/>
            </p:cNvSpPr>
            <p:nvPr/>
          </p:nvSpPr>
          <p:spPr bwMode="auto">
            <a:xfrm>
              <a:off x="0" y="1179513"/>
              <a:ext cx="914400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AutoShape 4"/>
            <p:cNvSpPr>
              <a:spLocks noChangeArrowheads="1"/>
            </p:cNvSpPr>
            <p:nvPr/>
          </p:nvSpPr>
          <p:spPr bwMode="auto">
            <a:xfrm>
              <a:off x="441325" y="1357313"/>
              <a:ext cx="8177742" cy="2000250"/>
            </a:xfrm>
            <a:prstGeom prst="roundRect">
              <a:avLst>
                <a:gd name="adj" fmla="val 7847"/>
              </a:avLst>
            </a:prstGeom>
            <a:gradFill rotWithShape="1">
              <a:gsLst>
                <a:gs pos="0">
                  <a:srgbClr val="F5FAFD"/>
                </a:gs>
                <a:gs pos="100000">
                  <a:srgbClr val="BDE0F1"/>
                </a:gs>
              </a:gsLst>
              <a:lin ang="0" scaled="1"/>
            </a:gradFill>
            <a:ln w="15875" algn="ctr">
              <a:solidFill>
                <a:srgbClr val="65ADCD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dirty="0"/>
                <a:t> 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dirty="0"/>
                <a:t>   </a:t>
              </a:r>
            </a:p>
            <a:p>
              <a:pPr algn="l">
                <a:lnSpc>
                  <a:spcPct val="130000"/>
                </a:lnSpc>
              </a:pPr>
              <a:r>
                <a:rPr lang="ko-KR" altLang="en-US" dirty="0"/>
                <a:t>   </a:t>
              </a:r>
              <a:r>
                <a:rPr lang="ko-KR" altLang="en-US" sz="1600" b="0" dirty="0">
                  <a:solidFill>
                    <a:srgbClr val="0066FF"/>
                  </a:solidFill>
                  <a:latin typeface="휴먼모음T" pitchFamily="18" charset="-127"/>
                  <a:ea typeface="휴먼모음T" pitchFamily="18" charset="-127"/>
                </a:rPr>
                <a:t>인구 </a:t>
              </a:r>
              <a:r>
                <a:rPr lang="en-US" altLang="ko-KR" sz="1600" b="0" dirty="0">
                  <a:solidFill>
                    <a:srgbClr val="0066FF"/>
                  </a:solidFill>
                  <a:latin typeface="휴먼모음T" pitchFamily="18" charset="-127"/>
                  <a:ea typeface="휴먼모음T" pitchFamily="18" charset="-127"/>
                </a:rPr>
                <a:t>2</a:t>
              </a:r>
              <a:r>
                <a:rPr lang="ko-KR" altLang="en-US" sz="1600" b="0" dirty="0" err="1">
                  <a:solidFill>
                    <a:srgbClr val="0066FF"/>
                  </a:solidFill>
                  <a:latin typeface="휴먼모음T" pitchFamily="18" charset="-127"/>
                  <a:ea typeface="휴먼모음T" pitchFamily="18" charset="-127"/>
                </a:rPr>
                <a:t>만명</a:t>
              </a:r>
              <a:r>
                <a:rPr lang="ko-KR" altLang="en-US" sz="1600" b="0" dirty="0">
                  <a:solidFill>
                    <a:srgbClr val="0066FF"/>
                  </a:solidFill>
                  <a:latin typeface="휴먼모음T" pitchFamily="18" charset="-127"/>
                  <a:ea typeface="휴먼모음T" pitchFamily="18" charset="-127"/>
                </a:rPr>
                <a:t> 이내의 세계적인 녹색성장 </a:t>
              </a:r>
              <a:r>
                <a:rPr lang="ko-KR" altLang="en-US" sz="1600" b="0" dirty="0" smtClean="0">
                  <a:solidFill>
                    <a:srgbClr val="0066FF"/>
                  </a:solidFill>
                  <a:latin typeface="휴먼모음T" pitchFamily="18" charset="-127"/>
                  <a:ea typeface="휴먼모음T" pitchFamily="18" charset="-127"/>
                </a:rPr>
                <a:t>모범도시 </a:t>
              </a:r>
              <a:r>
                <a:rPr lang="ko-KR" altLang="en-US" sz="1600" b="0" dirty="0">
                  <a:solidFill>
                    <a:srgbClr val="0066FF"/>
                  </a:solidFill>
                  <a:latin typeface="휴먼모음T" pitchFamily="18" charset="-127"/>
                  <a:ea typeface="휴먼모음T" pitchFamily="18" charset="-127"/>
                </a:rPr>
                <a:t>조성</a:t>
              </a:r>
            </a:p>
            <a:p>
              <a:pPr algn="l">
                <a:lnSpc>
                  <a:spcPct val="130000"/>
                </a:lnSpc>
              </a:pPr>
              <a:r>
                <a:rPr lang="ko-KR" altLang="en-US" sz="1600" b="0" dirty="0">
                  <a:ea typeface="휴먼모음T" pitchFamily="18" charset="-127"/>
                </a:rPr>
                <a:t> 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- </a:t>
              </a:r>
              <a:r>
                <a:rPr lang="en-US" altLang="ko-KR" sz="1600" b="0" dirty="0" smtClean="0">
                  <a:latin typeface="휴먼모음T" pitchFamily="18" charset="-127"/>
                  <a:ea typeface="휴먼모음T" pitchFamily="18" charset="-127"/>
                </a:rPr>
                <a:t>2012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년까지 완공을 목표로 추진하고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, 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향후 전국 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16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개 시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․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도 확산 유도</a:t>
              </a:r>
            </a:p>
            <a:p>
              <a:pPr algn="l">
                <a:lnSpc>
                  <a:spcPct val="130000"/>
                </a:lnSpc>
              </a:pPr>
              <a:r>
                <a:rPr lang="ko-KR" altLang="en-US" sz="1600" b="0" dirty="0">
                  <a:ea typeface="휴먼모음T" pitchFamily="18" charset="-127"/>
                </a:rPr>
                <a:t> 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- 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환경자원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, 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입지여건 등을 고려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, 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지역특성에 가장 적합하게 추진</a:t>
              </a:r>
            </a:p>
            <a:p>
              <a:pPr algn="l">
                <a:lnSpc>
                  <a:spcPct val="130000"/>
                </a:lnSpc>
              </a:pPr>
              <a:r>
                <a:rPr lang="ko-KR" altLang="en-US" sz="1600" b="0" dirty="0" smtClean="0">
                  <a:solidFill>
                    <a:srgbClr val="0066FF"/>
                  </a:solidFill>
                  <a:latin typeface="휴먼모음T" pitchFamily="18" charset="-127"/>
                  <a:ea typeface="휴먼모음T" pitchFamily="18" charset="-127"/>
                </a:rPr>
                <a:t>  녹색성장 주요과제 적용 및 기존 정부사업예산 </a:t>
              </a:r>
              <a:r>
                <a:rPr lang="ko-KR" altLang="en-US" sz="1600" b="0" dirty="0">
                  <a:solidFill>
                    <a:srgbClr val="0066FF"/>
                  </a:solidFill>
                  <a:latin typeface="휴먼모음T" pitchFamily="18" charset="-127"/>
                  <a:ea typeface="휴먼모음T" pitchFamily="18" charset="-127"/>
                </a:rPr>
                <a:t>최대 활용</a:t>
              </a:r>
            </a:p>
            <a:p>
              <a:pPr algn="l">
                <a:lnSpc>
                  <a:spcPct val="130000"/>
                </a:lnSpc>
              </a:pPr>
              <a:r>
                <a:rPr lang="ko-KR" altLang="en-US" sz="1600" b="0" dirty="0">
                  <a:ea typeface="휴먼모음T" pitchFamily="18" charset="-127"/>
                </a:rPr>
                <a:t> 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- 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국내 원천기술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(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예</a:t>
              </a:r>
              <a:r>
                <a:rPr lang="en-US" altLang="ko-KR" sz="1600" b="0" dirty="0">
                  <a:latin typeface="휴먼모음T" pitchFamily="18" charset="-127"/>
                  <a:ea typeface="휴먼모음T" pitchFamily="18" charset="-127"/>
                </a:rPr>
                <a:t>: </a:t>
              </a:r>
              <a:r>
                <a:rPr lang="ko-KR" altLang="en-US" sz="1600" b="0" dirty="0" smtClean="0">
                  <a:latin typeface="휴먼모음T" pitchFamily="18" charset="-127"/>
                  <a:ea typeface="휴먼모음T" pitchFamily="18" charset="-127"/>
                </a:rPr>
                <a:t>온라인전기자동차</a:t>
              </a:r>
              <a:r>
                <a:rPr lang="en-US" altLang="ko-KR" sz="1600" b="0" dirty="0" smtClean="0">
                  <a:latin typeface="휴먼모음T" pitchFamily="18" charset="-127"/>
                  <a:ea typeface="휴먼모음T" pitchFamily="18" charset="-127"/>
                </a:rPr>
                <a:t>, </a:t>
              </a:r>
              <a:r>
                <a:rPr lang="en-US" altLang="ko-KR" sz="1600" b="0" dirty="0" err="1" smtClean="0">
                  <a:latin typeface="휴먼모음T" pitchFamily="18" charset="-127"/>
                  <a:ea typeface="휴먼모음T" pitchFamily="18" charset="-127"/>
                </a:rPr>
                <a:t>Wibro</a:t>
              </a:r>
              <a:r>
                <a:rPr lang="en-US" altLang="ko-KR" sz="1600" b="0" dirty="0" smtClean="0">
                  <a:latin typeface="휴먼모음T" pitchFamily="18" charset="-127"/>
                  <a:ea typeface="휴먼모음T" pitchFamily="18" charset="-127"/>
                </a:rPr>
                <a:t>)</a:t>
              </a:r>
              <a:r>
                <a:rPr lang="ko-KR" altLang="en-US" sz="1600" b="0" dirty="0">
                  <a:latin typeface="휴먼모음T" pitchFamily="18" charset="-127"/>
                  <a:ea typeface="휴먼모음T" pitchFamily="18" charset="-127"/>
                </a:rPr>
                <a:t>을 실용화하여 세계적 관광명소화</a:t>
              </a:r>
            </a:p>
            <a:p>
              <a:pPr algn="l">
                <a:lnSpc>
                  <a:spcPct val="150000"/>
                </a:lnSpc>
              </a:pPr>
              <a:endParaRPr lang="ko-KR" altLang="ko-KR" sz="2000" b="0" dirty="0">
                <a:solidFill>
                  <a:srgbClr val="000000"/>
                </a:solidFill>
                <a:latin typeface="휴먼둥근헤드라인" pitchFamily="18" charset="-127"/>
                <a:ea typeface="휴먼둥근헤드라인" pitchFamily="18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056466" y="1162050"/>
              <a:ext cx="2819400" cy="421217"/>
              <a:chOff x="3056466" y="1162050"/>
              <a:chExt cx="2819400" cy="421217"/>
            </a:xfrm>
          </p:grpSpPr>
          <p:sp>
            <p:nvSpPr>
              <p:cNvPr id="5" name="AutoShape 26"/>
              <p:cNvSpPr>
                <a:spLocks noChangeArrowheads="1"/>
              </p:cNvSpPr>
              <p:nvPr/>
            </p:nvSpPr>
            <p:spPr bwMode="auto">
              <a:xfrm flipH="1">
                <a:off x="3056466" y="1162050"/>
                <a:ext cx="2819400" cy="42121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ln w="19050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ffectLst>
                <a:outerShdw dist="45791" dir="3378596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b="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" name="Rectangle 28"/>
              <p:cNvSpPr>
                <a:spLocks noChangeArrowheads="1"/>
              </p:cNvSpPr>
              <p:nvPr/>
            </p:nvSpPr>
            <p:spPr bwMode="auto">
              <a:xfrm>
                <a:off x="3245912" y="1227137"/>
                <a:ext cx="2596090" cy="2769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chemeClr val="bg1">
                    <a:lumMod val="85000"/>
                  </a:schemeClr>
                </a:outerShdw>
              </a:effec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ctr">
                  <a:spcBef>
                    <a:spcPct val="20000"/>
                  </a:spcBef>
                  <a:defRPr/>
                </a:pPr>
                <a:r>
                  <a:rPr lang="ko-KR" altLang="en-US" dirty="0" smtClean="0">
                    <a:latin typeface="굴림"/>
                    <a:ea typeface="휴먼모음T" pitchFamily="18" charset="-127"/>
                  </a:rPr>
                  <a:t>기 본  방 향</a:t>
                </a:r>
                <a:r>
                  <a:rPr lang="en-US" altLang="ko-KR" dirty="0">
                    <a:latin typeface="굴림"/>
                    <a:ea typeface="휴먼모음T" pitchFamily="18" charset="-127"/>
                  </a:rPr>
                  <a:t> </a:t>
                </a:r>
                <a:r>
                  <a:rPr lang="en-US" altLang="ko-KR" dirty="0">
                    <a:latin typeface="굴림" pitchFamily="50" charset="-127"/>
                    <a:ea typeface="굴림" pitchFamily="50" charset="-127"/>
                  </a:rPr>
                  <a:t> </a:t>
                </a:r>
                <a:endParaRPr lang="ko-KR" altLang="en-US" dirty="0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pic>
          <p:nvPicPr>
            <p:cNvPr id="7" name="Picture 42" descr="button163"/>
            <p:cNvPicPr>
              <a:picLocks noChangeAspect="1" noChangeArrowheads="1"/>
            </p:cNvPicPr>
            <p:nvPr/>
          </p:nvPicPr>
          <p:blipFill>
            <a:blip r:embed="rId2">
              <a:lum contrast="-6000"/>
            </a:blip>
            <a:srcRect/>
            <a:stretch>
              <a:fillRect/>
            </a:stretch>
          </p:blipFill>
          <p:spPr bwMode="auto">
            <a:xfrm>
              <a:off x="584200" y="1828800"/>
              <a:ext cx="171450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42" descr="button163"/>
            <p:cNvPicPr>
              <a:picLocks noChangeAspect="1" noChangeArrowheads="1"/>
            </p:cNvPicPr>
            <p:nvPr/>
          </p:nvPicPr>
          <p:blipFill>
            <a:blip r:embed="rId2">
              <a:lum contrast="-6000"/>
            </a:blip>
            <a:srcRect/>
            <a:stretch>
              <a:fillRect/>
            </a:stretch>
          </p:blipFill>
          <p:spPr bwMode="auto">
            <a:xfrm>
              <a:off x="584200" y="2776538"/>
              <a:ext cx="171450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직사각형 26"/>
          <p:cNvSpPr/>
          <p:nvPr/>
        </p:nvSpPr>
        <p:spPr>
          <a:xfrm>
            <a:off x="40378" y="90785"/>
            <a:ext cx="27783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정부 추진방안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79388" y="3429000"/>
            <a:ext cx="8713787" cy="1779588"/>
            <a:chOff x="179388" y="3429000"/>
            <a:chExt cx="8713787" cy="1779588"/>
          </a:xfrm>
        </p:grpSpPr>
        <p:pic>
          <p:nvPicPr>
            <p:cNvPr id="9" name="Picture 5" descr="그림1"/>
            <p:cNvPicPr>
              <a:picLocks noChangeAspect="1" noChangeArrowheads="1"/>
            </p:cNvPicPr>
            <p:nvPr/>
          </p:nvPicPr>
          <p:blipFill>
            <a:blip r:embed="rId3">
              <a:lum bright="-8000"/>
            </a:blip>
            <a:srcRect/>
            <a:stretch>
              <a:fillRect/>
            </a:stretch>
          </p:blipFill>
          <p:spPr bwMode="auto">
            <a:xfrm>
              <a:off x="179388" y="3429000"/>
              <a:ext cx="8713787" cy="177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83"/>
            <p:cNvSpPr>
              <a:spLocks noChangeArrowheads="1"/>
            </p:cNvSpPr>
            <p:nvPr/>
          </p:nvSpPr>
          <p:spPr bwMode="auto">
            <a:xfrm>
              <a:off x="755650" y="3892550"/>
              <a:ext cx="7993063" cy="979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ko-KR" altLang="en-US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에너지</a:t>
              </a:r>
              <a:r>
                <a:rPr lang="en-US" altLang="ko-KR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주택</a:t>
              </a:r>
              <a:r>
                <a:rPr lang="en-US" altLang="ko-KR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, IT </a:t>
              </a:r>
              <a:r>
                <a:rPr lang="ko-KR" altLang="en-US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등 강점 기업이 참여함으로써 녹색도시 조성 기술 축적 및 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해외</a:t>
              </a:r>
              <a:endParaRPr lang="en-US" altLang="ko-KR" sz="16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algn="l">
                <a:lnSpc>
                  <a:spcPct val="120000"/>
                </a:lnSpc>
                <a:defRPr/>
              </a:pP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진출 </a:t>
              </a:r>
              <a:r>
                <a:rPr lang="ko-KR" altLang="en-US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계기 마련 </a:t>
              </a:r>
            </a:p>
            <a:p>
              <a:pPr algn="l">
                <a:lnSpc>
                  <a:spcPct val="120000"/>
                </a:lnSpc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재원조달측면에서 민간자본 유치로 정부의 투자부담 최소화 </a:t>
              </a:r>
            </a:p>
          </p:txBody>
        </p:sp>
        <p:pic>
          <p:nvPicPr>
            <p:cNvPr id="25" name="Picture 42" descr="button163"/>
            <p:cNvPicPr>
              <a:picLocks noChangeAspect="1" noChangeArrowheads="1"/>
            </p:cNvPicPr>
            <p:nvPr/>
          </p:nvPicPr>
          <p:blipFill>
            <a:blip r:embed="rId2">
              <a:lum contrast="-6000"/>
            </a:blip>
            <a:srcRect/>
            <a:stretch>
              <a:fillRect/>
            </a:stretch>
          </p:blipFill>
          <p:spPr bwMode="auto">
            <a:xfrm>
              <a:off x="614363" y="4005263"/>
              <a:ext cx="171450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4" name="그룹 33"/>
            <p:cNvGrpSpPr/>
            <p:nvPr/>
          </p:nvGrpSpPr>
          <p:grpSpPr>
            <a:xfrm>
              <a:off x="611188" y="3582097"/>
              <a:ext cx="4460345" cy="336550"/>
              <a:chOff x="611188" y="1163638"/>
              <a:chExt cx="4460345" cy="336550"/>
            </a:xfrm>
          </p:grpSpPr>
          <p:grpSp>
            <p:nvGrpSpPr>
              <p:cNvPr id="35" name="그룹 37"/>
              <p:cNvGrpSpPr/>
              <p:nvPr/>
            </p:nvGrpSpPr>
            <p:grpSpPr>
              <a:xfrm>
                <a:off x="611188" y="1163638"/>
                <a:ext cx="4460345" cy="336550"/>
                <a:chOff x="611188" y="1163638"/>
                <a:chExt cx="4460345" cy="336550"/>
              </a:xfrm>
            </p:grpSpPr>
            <p:sp>
              <p:nvSpPr>
                <p:cNvPr id="37" name="AutoShape 26"/>
                <p:cNvSpPr>
                  <a:spLocks noChangeArrowheads="1"/>
                </p:cNvSpPr>
                <p:nvPr/>
              </p:nvSpPr>
              <p:spPr bwMode="auto">
                <a:xfrm flipH="1">
                  <a:off x="611188" y="1163638"/>
                  <a:ext cx="4460345" cy="33655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DFE65C"/>
                    </a:gs>
                    <a:gs pos="100000">
                      <a:srgbClr val="BFB93D"/>
                    </a:gs>
                  </a:gsLst>
                  <a:lin ang="5400000" scaled="1"/>
                </a:gradFill>
                <a:ln w="19050" algn="ctr">
                  <a:solidFill>
                    <a:srgbClr val="808000"/>
                  </a:solidFill>
                  <a:round/>
                  <a:headEnd/>
                  <a:tailEnd/>
                </a:ln>
                <a:effectLst>
                  <a:outerShdw dist="45791" dir="3378596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ko-KR" b="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pic>
              <p:nvPicPr>
                <p:cNvPr id="38" name="Picture 27" descr="하이라이트2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618067" y="1171603"/>
                  <a:ext cx="4419600" cy="2169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6" name="Rectangle 28"/>
              <p:cNvSpPr>
                <a:spLocks noChangeArrowheads="1"/>
              </p:cNvSpPr>
              <p:nvPr/>
            </p:nvSpPr>
            <p:spPr bwMode="auto">
              <a:xfrm>
                <a:off x="782955" y="1201035"/>
                <a:ext cx="4216335" cy="24611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FFFF99"/>
                </a:outerShdw>
              </a:effec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altLang="ko-KR" sz="1600" b="0" dirty="0" smtClean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1. </a:t>
                </a:r>
                <a:r>
                  <a:rPr lang="ko-KR" altLang="en-US" sz="1600" b="0" dirty="0" smtClean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민간참여 극대화로 브랜드 마켓 창출</a:t>
                </a:r>
                <a:endParaRPr lang="ko-KR" altLang="en-US" sz="1600" b="0" dirty="0">
                  <a:solidFill>
                    <a:srgbClr val="282818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  <p:grpSp>
        <p:nvGrpSpPr>
          <p:cNvPr id="45" name="그룹 44"/>
          <p:cNvGrpSpPr/>
          <p:nvPr/>
        </p:nvGrpSpPr>
        <p:grpSpPr>
          <a:xfrm>
            <a:off x="215900" y="5072063"/>
            <a:ext cx="8713788" cy="1785937"/>
            <a:chOff x="215900" y="5072063"/>
            <a:chExt cx="8713788" cy="1785937"/>
          </a:xfrm>
        </p:grpSpPr>
        <p:pic>
          <p:nvPicPr>
            <p:cNvPr id="18" name="Picture 5" descr="그림1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215900" y="5072063"/>
              <a:ext cx="8713759" cy="1785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83"/>
            <p:cNvSpPr>
              <a:spLocks noChangeArrowheads="1"/>
            </p:cNvSpPr>
            <p:nvPr/>
          </p:nvSpPr>
          <p:spPr bwMode="auto">
            <a:xfrm>
              <a:off x="792163" y="5592462"/>
              <a:ext cx="8137525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(</a:t>
              </a:r>
              <a:r>
                <a:rPr lang="ko-KR" altLang="en-US" sz="1600" b="0" dirty="0" err="1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지자체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) 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입지선정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기본계획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·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실시계획 수립 등 주도적 사업추진</a:t>
              </a:r>
              <a:endParaRPr lang="en-US" altLang="ko-KR" sz="16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(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중앙정부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)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모델개발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방향설정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종합계획 수립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행정적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·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재정적 지원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</a:p>
            <a:p>
              <a:pPr algn="l">
                <a:lnSpc>
                  <a:spcPct val="120000"/>
                </a:lnSpc>
                <a:defRPr/>
              </a:pPr>
              <a:endParaRPr lang="ko-KR" altLang="en-US" sz="1400" dirty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pic>
          <p:nvPicPr>
            <p:cNvPr id="26" name="Picture 42" descr="button163"/>
            <p:cNvPicPr>
              <a:picLocks noChangeAspect="1" noChangeArrowheads="1"/>
            </p:cNvPicPr>
            <p:nvPr/>
          </p:nvPicPr>
          <p:blipFill>
            <a:blip r:embed="rId2">
              <a:lum contrast="-6000"/>
            </a:blip>
            <a:srcRect/>
            <a:stretch>
              <a:fillRect/>
            </a:stretch>
          </p:blipFill>
          <p:spPr bwMode="auto">
            <a:xfrm>
              <a:off x="614363" y="5688828"/>
              <a:ext cx="171450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9" name="그룹 38"/>
            <p:cNvGrpSpPr/>
            <p:nvPr/>
          </p:nvGrpSpPr>
          <p:grpSpPr>
            <a:xfrm>
              <a:off x="611188" y="5231435"/>
              <a:ext cx="4460345" cy="336550"/>
              <a:chOff x="611188" y="1163638"/>
              <a:chExt cx="4460345" cy="336550"/>
            </a:xfrm>
          </p:grpSpPr>
          <p:grpSp>
            <p:nvGrpSpPr>
              <p:cNvPr id="40" name="그룹 37"/>
              <p:cNvGrpSpPr/>
              <p:nvPr/>
            </p:nvGrpSpPr>
            <p:grpSpPr>
              <a:xfrm>
                <a:off x="611188" y="1163638"/>
                <a:ext cx="4460345" cy="336550"/>
                <a:chOff x="611188" y="1163638"/>
                <a:chExt cx="4460345" cy="336550"/>
              </a:xfrm>
            </p:grpSpPr>
            <p:sp>
              <p:nvSpPr>
                <p:cNvPr id="42" name="AutoShape 26"/>
                <p:cNvSpPr>
                  <a:spLocks noChangeArrowheads="1"/>
                </p:cNvSpPr>
                <p:nvPr/>
              </p:nvSpPr>
              <p:spPr bwMode="auto">
                <a:xfrm flipH="1">
                  <a:off x="611188" y="1163638"/>
                  <a:ext cx="4460345" cy="33655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DFE65C"/>
                    </a:gs>
                    <a:gs pos="100000">
                      <a:srgbClr val="BFB93D"/>
                    </a:gs>
                  </a:gsLst>
                  <a:lin ang="5400000" scaled="1"/>
                </a:gradFill>
                <a:ln w="19050" algn="ctr">
                  <a:solidFill>
                    <a:srgbClr val="808000"/>
                  </a:solidFill>
                  <a:round/>
                  <a:headEnd/>
                  <a:tailEnd/>
                </a:ln>
                <a:effectLst>
                  <a:outerShdw dist="45791" dir="3378596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ko-KR" b="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pic>
              <p:nvPicPr>
                <p:cNvPr id="43" name="Picture 27" descr="하이라이트2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618067" y="1171603"/>
                  <a:ext cx="4419600" cy="2169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1" name="Rectangle 28"/>
              <p:cNvSpPr>
                <a:spLocks noChangeArrowheads="1"/>
              </p:cNvSpPr>
              <p:nvPr/>
            </p:nvSpPr>
            <p:spPr bwMode="auto">
              <a:xfrm>
                <a:off x="782955" y="1201035"/>
                <a:ext cx="4216335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FFFF99"/>
                </a:outerShdw>
              </a:effec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altLang="ko-KR" sz="1600" b="0" dirty="0" smtClean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2. </a:t>
                </a:r>
                <a:r>
                  <a:rPr lang="ko-KR" altLang="en-US" sz="1600" b="0" dirty="0" err="1" smtClean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지자체</a:t>
                </a:r>
                <a:r>
                  <a:rPr lang="ko-KR" altLang="en-US" sz="1600" b="0" dirty="0" smtClean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 주도추진 및 중앙정부 지원방식</a:t>
                </a:r>
                <a:endParaRPr lang="ko-KR" altLang="en-US" sz="1600" b="0" dirty="0">
                  <a:solidFill>
                    <a:srgbClr val="282818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30" name="Picture 42" descr="button163"/>
            <p:cNvPicPr>
              <a:picLocks noChangeAspect="1" noChangeArrowheads="1"/>
            </p:cNvPicPr>
            <p:nvPr/>
          </p:nvPicPr>
          <p:blipFill>
            <a:blip r:embed="rId2">
              <a:lum contrast="-6000"/>
            </a:blip>
            <a:srcRect/>
            <a:stretch>
              <a:fillRect/>
            </a:stretch>
          </p:blipFill>
          <p:spPr bwMode="auto">
            <a:xfrm>
              <a:off x="614363" y="6050971"/>
              <a:ext cx="171450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TextBox 32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0378" y="90785"/>
            <a:ext cx="39773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정부 추진방안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2" name="Picture 5" descr="그림1"/>
          <p:cNvPicPr>
            <a:picLocks noChangeAspect="1" noChangeArrowheads="1"/>
          </p:cNvPicPr>
          <p:nvPr/>
        </p:nvPicPr>
        <p:blipFill>
          <a:blip r:embed="rId2">
            <a:lum bright="-6000"/>
          </a:blip>
          <a:srcRect/>
          <a:stretch>
            <a:fillRect/>
          </a:stretch>
        </p:blipFill>
        <p:spPr bwMode="auto">
          <a:xfrm>
            <a:off x="179388" y="1052513"/>
            <a:ext cx="8713787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55650" y="1520825"/>
            <a:ext cx="7993063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16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녹색도시 시범사업 조기추진 및 녹색성장의 확산을 </a:t>
            </a:r>
            <a:r>
              <a:rPr lang="ko-KR" altLang="en-US" sz="16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위해 정부 역량 집중</a:t>
            </a:r>
            <a:endParaRPr lang="en-US" altLang="ko-KR" sz="16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20000"/>
              </a:lnSpc>
              <a:buFontTx/>
              <a:buChar char="-"/>
              <a:defRPr/>
            </a:pPr>
            <a:r>
              <a:rPr lang="ko-KR" altLang="en-US" sz="1600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폐자원바이오매스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환경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농림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산림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), </a:t>
            </a:r>
            <a:r>
              <a:rPr lang="ko-KR" altLang="en-US" sz="1600" dirty="0" err="1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신재생에너지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지경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), </a:t>
            </a:r>
            <a:r>
              <a:rPr lang="ko-KR" altLang="en-US" sz="1600" dirty="0" err="1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그린홈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지경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국토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), </a:t>
            </a:r>
          </a:p>
          <a:p>
            <a:pPr algn="l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  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녹색교통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국토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),  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온라인전기자동차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교과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), </a:t>
            </a:r>
            <a:r>
              <a:rPr lang="ko-KR" altLang="en-US" sz="1600" dirty="0" err="1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살기좋은지역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행안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), 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녹색관광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문광</a:t>
            </a:r>
            <a:r>
              <a: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rPr>
              <a:t>등 </a:t>
            </a:r>
          </a:p>
        </p:txBody>
      </p:sp>
      <p:pic>
        <p:nvPicPr>
          <p:cNvPr id="9" name="Picture 42" descr="button163"/>
          <p:cNvPicPr>
            <a:picLocks noChangeAspect="1" noChangeArrowheads="1"/>
          </p:cNvPicPr>
          <p:nvPr/>
        </p:nvPicPr>
        <p:blipFill>
          <a:blip r:embed="rId3">
            <a:lum contrast="-6000"/>
          </a:blip>
          <a:srcRect/>
          <a:stretch>
            <a:fillRect/>
          </a:stretch>
        </p:blipFill>
        <p:spPr bwMode="auto">
          <a:xfrm>
            <a:off x="590550" y="1624013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그룹 47"/>
          <p:cNvGrpSpPr/>
          <p:nvPr/>
        </p:nvGrpSpPr>
        <p:grpSpPr>
          <a:xfrm>
            <a:off x="611188" y="1163638"/>
            <a:ext cx="4460345" cy="336550"/>
            <a:chOff x="611188" y="1163638"/>
            <a:chExt cx="4460345" cy="336550"/>
          </a:xfrm>
        </p:grpSpPr>
        <p:grpSp>
          <p:nvGrpSpPr>
            <p:cNvPr id="38" name="그룹 37"/>
            <p:cNvGrpSpPr/>
            <p:nvPr/>
          </p:nvGrpSpPr>
          <p:grpSpPr>
            <a:xfrm>
              <a:off x="611188" y="1163638"/>
              <a:ext cx="4460345" cy="336550"/>
              <a:chOff x="611188" y="1163638"/>
              <a:chExt cx="4460345" cy="336550"/>
            </a:xfrm>
          </p:grpSpPr>
          <p:sp>
            <p:nvSpPr>
              <p:cNvPr id="6" name="AutoShape 26"/>
              <p:cNvSpPr>
                <a:spLocks noChangeArrowheads="1"/>
              </p:cNvSpPr>
              <p:nvPr/>
            </p:nvSpPr>
            <p:spPr bwMode="auto">
              <a:xfrm flipH="1">
                <a:off x="611188" y="1163638"/>
                <a:ext cx="4460345" cy="3365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DFE65C"/>
                  </a:gs>
                  <a:gs pos="100000">
                    <a:srgbClr val="BFB93D"/>
                  </a:gs>
                </a:gsLst>
                <a:lin ang="5400000" scaled="1"/>
              </a:gradFill>
              <a:ln w="19050" algn="ctr">
                <a:solidFill>
                  <a:srgbClr val="808000"/>
                </a:solidFill>
                <a:round/>
                <a:headEnd/>
                <a:tailEnd/>
              </a:ln>
              <a:effectLst>
                <a:outerShdw dist="45791" dir="3378596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ko-KR" b="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endParaRPr>
              </a:p>
            </p:txBody>
          </p:sp>
          <p:pic>
            <p:nvPicPr>
              <p:cNvPr id="7" name="Picture 27" descr="하이라이트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18067" y="1171603"/>
                <a:ext cx="4419600" cy="2169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" name="Rectangle 28"/>
            <p:cNvSpPr>
              <a:spLocks noChangeArrowheads="1"/>
            </p:cNvSpPr>
            <p:nvPr/>
          </p:nvSpPr>
          <p:spPr bwMode="auto">
            <a:xfrm>
              <a:off x="782955" y="1201035"/>
              <a:ext cx="4216335" cy="2461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FFFF99"/>
              </a:outerShdw>
            </a:effectLst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altLang="ko-KR" sz="1600" b="0" dirty="0">
                  <a:solidFill>
                    <a:srgbClr val="282818"/>
                  </a:solidFill>
                  <a:latin typeface="HY헤드라인M" pitchFamily="18" charset="-127"/>
                  <a:ea typeface="HY헤드라인M" pitchFamily="18" charset="-127"/>
                </a:rPr>
                <a:t>3. </a:t>
              </a:r>
              <a:r>
                <a:rPr lang="ko-KR" altLang="en-US" sz="1600" b="0" dirty="0">
                  <a:solidFill>
                    <a:srgbClr val="282818"/>
                  </a:solidFill>
                  <a:latin typeface="HY헤드라인M" pitchFamily="18" charset="-127"/>
                  <a:ea typeface="HY헤드라인M" pitchFamily="18" charset="-127"/>
                </a:rPr>
                <a:t>각 부처별 기존사업 예산의 </a:t>
              </a:r>
              <a:r>
                <a:rPr lang="ko-KR" altLang="en-US" sz="1600" b="0" dirty="0" smtClean="0">
                  <a:solidFill>
                    <a:srgbClr val="282818"/>
                  </a:solidFill>
                  <a:latin typeface="HY헤드라인M" pitchFamily="18" charset="-127"/>
                  <a:ea typeface="HY헤드라인M" pitchFamily="18" charset="-127"/>
                </a:rPr>
                <a:t>집중 지원</a:t>
              </a:r>
              <a:endParaRPr lang="ko-KR" altLang="en-US" sz="1600" b="0" dirty="0">
                <a:solidFill>
                  <a:srgbClr val="282818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79388" y="2495550"/>
            <a:ext cx="8713787" cy="1862138"/>
            <a:chOff x="179388" y="2495550"/>
            <a:chExt cx="8713787" cy="1862138"/>
          </a:xfrm>
        </p:grpSpPr>
        <p:pic>
          <p:nvPicPr>
            <p:cNvPr id="11" name="Picture 5" descr="그림1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/>
            <a:stretch>
              <a:fillRect/>
            </a:stretch>
          </p:blipFill>
          <p:spPr bwMode="auto">
            <a:xfrm>
              <a:off x="179388" y="2495550"/>
              <a:ext cx="8713787" cy="186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30"/>
            <p:cNvSpPr>
              <a:spLocks noChangeArrowheads="1"/>
            </p:cNvSpPr>
            <p:nvPr/>
          </p:nvSpPr>
          <p:spPr bwMode="auto">
            <a:xfrm>
              <a:off x="755650" y="2998788"/>
              <a:ext cx="7993063" cy="1274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환경부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·</a:t>
              </a:r>
              <a:r>
                <a:rPr lang="ko-KR" altLang="en-US" sz="1600" b="0" dirty="0" err="1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국토부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 공동 주관</a:t>
              </a:r>
              <a:r>
                <a:rPr lang="en-US" altLang="ko-KR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,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각 부처 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참여 </a:t>
              </a:r>
              <a:r>
                <a:rPr lang="ko-KR" altLang="en-US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지원체제 구축</a:t>
              </a:r>
              <a:endParaRPr lang="en-US" altLang="ko-KR" sz="16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algn="l">
                <a:lnSpc>
                  <a:spcPct val="120000"/>
                </a:lnSpc>
                <a:defRPr/>
              </a:pPr>
              <a:r>
                <a:rPr lang="en-US" altLang="ko-KR" sz="1600" b="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- </a:t>
              </a:r>
              <a:r>
                <a:rPr lang="en-US" altLang="ko-KR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단장</a:t>
              </a:r>
              <a:r>
                <a:rPr lang="en-US" altLang="ko-KR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)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환경부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·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국토부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 차관</a:t>
              </a:r>
              <a:r>
                <a:rPr lang="en-US" altLang="ko-KR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,  (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단원</a:t>
              </a:r>
              <a:r>
                <a:rPr lang="en-US" altLang="ko-KR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)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관련부처 담당 국장  </a:t>
              </a:r>
              <a:endParaRPr lang="en-US" altLang="ko-KR" sz="160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endParaRPr>
            </a:p>
            <a:p>
              <a:pPr algn="l">
                <a:lnSpc>
                  <a:spcPct val="120000"/>
                </a:lnSpc>
                <a:defRPr/>
              </a:pPr>
              <a:r>
                <a:rPr lang="en-US" altLang="ko-KR" sz="1600" b="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행정절차</a:t>
              </a:r>
              <a:r>
                <a:rPr lang="en-US" altLang="ko-KR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부처별 사업예산 등 행정적</a:t>
              </a:r>
              <a:r>
                <a:rPr lang="en-US" altLang="ko-KR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·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재정적 지원책 강구 등 </a:t>
              </a:r>
            </a:p>
            <a:p>
              <a:pPr algn="l">
                <a:lnSpc>
                  <a:spcPct val="120000"/>
                </a:lnSpc>
                <a:defRPr/>
              </a:pPr>
              <a:endParaRPr lang="ko-KR" altLang="en-US" sz="1600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  <p:pic>
          <p:nvPicPr>
            <p:cNvPr id="14" name="Picture 42" descr="button163"/>
            <p:cNvPicPr>
              <a:picLocks noChangeAspect="1" noChangeArrowheads="1"/>
            </p:cNvPicPr>
            <p:nvPr/>
          </p:nvPicPr>
          <p:blipFill>
            <a:blip r:embed="rId3">
              <a:lum contrast="-6000"/>
            </a:blip>
            <a:srcRect/>
            <a:stretch>
              <a:fillRect/>
            </a:stretch>
          </p:blipFill>
          <p:spPr bwMode="auto">
            <a:xfrm>
              <a:off x="604838" y="3095622"/>
              <a:ext cx="171450" cy="171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9" name="그룹 48"/>
            <p:cNvGrpSpPr/>
            <p:nvPr/>
          </p:nvGrpSpPr>
          <p:grpSpPr>
            <a:xfrm>
              <a:off x="611188" y="2667697"/>
              <a:ext cx="4460345" cy="336550"/>
              <a:chOff x="611188" y="2667697"/>
              <a:chExt cx="4460345" cy="336550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611188" y="2667697"/>
                <a:ext cx="4460345" cy="336550"/>
                <a:chOff x="611188" y="1163638"/>
                <a:chExt cx="4460345" cy="336550"/>
              </a:xfrm>
            </p:grpSpPr>
            <p:sp>
              <p:nvSpPr>
                <p:cNvPr id="40" name="AutoShape 26"/>
                <p:cNvSpPr>
                  <a:spLocks noChangeArrowheads="1"/>
                </p:cNvSpPr>
                <p:nvPr/>
              </p:nvSpPr>
              <p:spPr bwMode="auto">
                <a:xfrm flipH="1">
                  <a:off x="611188" y="1163638"/>
                  <a:ext cx="4460345" cy="33655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DFE65C"/>
                    </a:gs>
                    <a:gs pos="100000">
                      <a:srgbClr val="BFB93D"/>
                    </a:gs>
                  </a:gsLst>
                  <a:lin ang="5400000" scaled="1"/>
                </a:gradFill>
                <a:ln w="19050" algn="ctr">
                  <a:solidFill>
                    <a:srgbClr val="808000"/>
                  </a:solidFill>
                  <a:round/>
                  <a:headEnd/>
                  <a:tailEnd/>
                </a:ln>
                <a:effectLst>
                  <a:outerShdw dist="45791" dir="3378596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ko-KR" b="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pic>
              <p:nvPicPr>
                <p:cNvPr id="41" name="Picture 27" descr="하이라이트2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618067" y="1171603"/>
                  <a:ext cx="4419600" cy="2169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6" name="Rectangle 28"/>
              <p:cNvSpPr>
                <a:spLocks noChangeArrowheads="1"/>
              </p:cNvSpPr>
              <p:nvPr/>
            </p:nvSpPr>
            <p:spPr bwMode="auto">
              <a:xfrm>
                <a:off x="784156" y="2720806"/>
                <a:ext cx="3141937" cy="24636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FFFF99"/>
                </a:outerShdw>
              </a:effectLst>
            </p:spPr>
            <p:txBody>
              <a:bodyPr lIns="0" tIns="0" rIns="0" bIns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altLang="ko-KR" sz="1600" b="0" dirty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4. </a:t>
                </a:r>
                <a:r>
                  <a:rPr lang="ko-KR" altLang="en-US" sz="1600" b="0" dirty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범 부처 추진지원단 구성</a:t>
                </a:r>
                <a:r>
                  <a:rPr lang="en-US" altLang="ko-KR" sz="1600" b="0" dirty="0">
                    <a:solidFill>
                      <a:srgbClr val="282818"/>
                    </a:solidFill>
                    <a:latin typeface="Arial"/>
                    <a:ea typeface="HY헤드라인M" pitchFamily="18" charset="-127"/>
                  </a:rPr>
                  <a:t>·</a:t>
                </a:r>
                <a:r>
                  <a:rPr lang="ko-KR" altLang="en-US" sz="1600" b="0" dirty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운영</a:t>
                </a: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179388" y="4067175"/>
            <a:ext cx="8713787" cy="1433513"/>
            <a:chOff x="179388" y="4067175"/>
            <a:chExt cx="8713787" cy="1433513"/>
          </a:xfrm>
        </p:grpSpPr>
        <p:pic>
          <p:nvPicPr>
            <p:cNvPr id="29" name="Picture 5" descr="그림1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/>
            <a:stretch>
              <a:fillRect/>
            </a:stretch>
          </p:blipFill>
          <p:spPr bwMode="auto">
            <a:xfrm>
              <a:off x="179388" y="4067175"/>
              <a:ext cx="8713787" cy="1433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755650" y="4570413"/>
              <a:ext cx="7993063" cy="683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ko-KR" altLang="en-US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＇</a:t>
              </a:r>
              <a:r>
                <a:rPr lang="en-US" altLang="ko-KR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09.12</a:t>
              </a:r>
              <a:r>
                <a:rPr lang="ko-KR" altLang="en-US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월 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기존시가지 정비 착수 </a:t>
              </a:r>
              <a:r>
                <a:rPr lang="ko-KR" altLang="en-US" sz="1600" b="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등 </a:t>
              </a:r>
              <a:r>
                <a:rPr lang="ko-KR" altLang="en-US" sz="1600" b="0" dirty="0" err="1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속도감있는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 사업 추진</a:t>
              </a:r>
              <a:endParaRPr lang="en-US" altLang="ko-KR" sz="16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algn="l">
                <a:lnSpc>
                  <a:spcPct val="120000"/>
                </a:lnSpc>
                <a:defRPr/>
              </a:pPr>
              <a:r>
                <a:rPr lang="en-US" altLang="ko-KR" sz="1600" b="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- 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＇</a:t>
              </a:r>
              <a:r>
                <a:rPr lang="en-US" altLang="ko-KR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09.10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월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기본구상안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 마련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＇</a:t>
              </a:r>
              <a:r>
                <a:rPr lang="en-US" altLang="ko-KR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09.11</a:t>
              </a:r>
              <a:r>
                <a:rPr lang="ko-KR" altLang="en-US" sz="160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월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종합계획 확정</a:t>
              </a:r>
              <a:endParaRPr lang="ko-KR" altLang="en-US" sz="1600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endParaRPr>
            </a:p>
          </p:txBody>
        </p:sp>
        <p:pic>
          <p:nvPicPr>
            <p:cNvPr id="32" name="Picture 42" descr="button163"/>
            <p:cNvPicPr>
              <a:picLocks noChangeAspect="1" noChangeArrowheads="1"/>
            </p:cNvPicPr>
            <p:nvPr/>
          </p:nvPicPr>
          <p:blipFill>
            <a:blip r:embed="rId3">
              <a:lum contrast="-6000"/>
            </a:blip>
            <a:srcRect/>
            <a:stretch>
              <a:fillRect/>
            </a:stretch>
          </p:blipFill>
          <p:spPr bwMode="auto">
            <a:xfrm>
              <a:off x="604838" y="4657723"/>
              <a:ext cx="171450" cy="171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0" name="그룹 49"/>
            <p:cNvGrpSpPr/>
            <p:nvPr/>
          </p:nvGrpSpPr>
          <p:grpSpPr>
            <a:xfrm>
              <a:off x="611188" y="4171757"/>
              <a:ext cx="4639822" cy="336550"/>
              <a:chOff x="611188" y="4171757"/>
              <a:chExt cx="4639822" cy="33655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611188" y="4171757"/>
                <a:ext cx="4460345" cy="336550"/>
                <a:chOff x="611188" y="1163638"/>
                <a:chExt cx="4460345" cy="336550"/>
              </a:xfrm>
            </p:grpSpPr>
            <p:sp>
              <p:nvSpPr>
                <p:cNvPr id="43" name="AutoShape 26"/>
                <p:cNvSpPr>
                  <a:spLocks noChangeArrowheads="1"/>
                </p:cNvSpPr>
                <p:nvPr/>
              </p:nvSpPr>
              <p:spPr bwMode="auto">
                <a:xfrm flipH="1">
                  <a:off x="611188" y="1163638"/>
                  <a:ext cx="4460345" cy="33655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DFE65C"/>
                    </a:gs>
                    <a:gs pos="100000">
                      <a:srgbClr val="BFB93D"/>
                    </a:gs>
                  </a:gsLst>
                  <a:lin ang="5400000" scaled="1"/>
                </a:gradFill>
                <a:ln w="19050" algn="ctr">
                  <a:solidFill>
                    <a:srgbClr val="808000"/>
                  </a:solidFill>
                  <a:round/>
                  <a:headEnd/>
                  <a:tailEnd/>
                </a:ln>
                <a:effectLst>
                  <a:outerShdw dist="45791" dir="3378596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ko-KR" b="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pic>
              <p:nvPicPr>
                <p:cNvPr id="44" name="Picture 27" descr="하이라이트2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618067" y="1171603"/>
                  <a:ext cx="4419600" cy="2169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4" name="Rectangle 28"/>
              <p:cNvSpPr>
                <a:spLocks noChangeArrowheads="1"/>
              </p:cNvSpPr>
              <p:nvPr/>
            </p:nvSpPr>
            <p:spPr bwMode="auto">
              <a:xfrm>
                <a:off x="788175" y="4215521"/>
                <a:ext cx="4462835" cy="24622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FFFF99"/>
                </a:outerShdw>
              </a:effec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altLang="ko-KR" sz="1600" b="0" dirty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5. </a:t>
                </a:r>
                <a:r>
                  <a:rPr lang="en-US" altLang="ko-KR" sz="1600" b="0" dirty="0" smtClean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2012</a:t>
                </a:r>
                <a:r>
                  <a:rPr lang="ko-KR" altLang="en-US" sz="1600" b="0" dirty="0" smtClean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년까지 시범사업의 가시적 성과 창출</a:t>
                </a:r>
                <a:endParaRPr lang="ko-KR" altLang="en-US" sz="1600" b="0" dirty="0">
                  <a:solidFill>
                    <a:srgbClr val="282818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179388" y="5373688"/>
            <a:ext cx="8713787" cy="1427246"/>
            <a:chOff x="179388" y="5373688"/>
            <a:chExt cx="8713787" cy="1427246"/>
          </a:xfrm>
        </p:grpSpPr>
        <p:pic>
          <p:nvPicPr>
            <p:cNvPr id="20" name="Picture 5" descr="그림1"/>
            <p:cNvPicPr>
              <a:picLocks noChangeAspect="1" noChangeArrowheads="1"/>
            </p:cNvPicPr>
            <p:nvPr/>
          </p:nvPicPr>
          <p:blipFill>
            <a:blip r:embed="rId2">
              <a:lum bright="-6000"/>
            </a:blip>
            <a:srcRect/>
            <a:stretch>
              <a:fillRect/>
            </a:stretch>
          </p:blipFill>
          <p:spPr bwMode="auto">
            <a:xfrm>
              <a:off x="179388" y="5373688"/>
              <a:ext cx="8713787" cy="1342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755650" y="5748338"/>
              <a:ext cx="7993063" cy="105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anchor="ctr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＇</a:t>
              </a:r>
              <a:r>
                <a:rPr lang="en-US" altLang="ko-KR" sz="16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12</a:t>
              </a:r>
              <a:r>
                <a:rPr lang="ko-KR" altLang="en-US" sz="16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년부터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전국적 확대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, 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기본구상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·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실시설계 등 지원</a:t>
              </a:r>
              <a:endParaRPr lang="en-US" altLang="ko-KR" sz="16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algn="l">
                <a:lnSpc>
                  <a:spcPct val="120000"/>
                </a:lnSpc>
                <a:defRPr/>
              </a:pPr>
              <a:r>
                <a:rPr lang="en-US" altLang="ko-KR" sz="1600" b="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-</a:t>
              </a:r>
              <a:r>
                <a:rPr lang="ko-KR" altLang="en-US" sz="1600" b="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‘</a:t>
              </a:r>
              <a:r>
                <a:rPr lang="en-US" altLang="ko-KR" sz="1600" b="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11 </a:t>
              </a:r>
              <a:r>
                <a:rPr lang="ko-KR" altLang="en-US" sz="1600" b="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년 녹색도시 확산 가이드라인 마련 및 </a:t>
              </a:r>
              <a:r>
                <a:rPr lang="ko-KR" altLang="en-US" sz="1600" b="0" dirty="0" smtClean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추진계획 </a:t>
              </a:r>
              <a:r>
                <a:rPr lang="ko-KR" altLang="en-US" sz="1600" b="0" dirty="0">
                  <a:solidFill>
                    <a:schemeClr val="bg1"/>
                  </a:solidFill>
                  <a:latin typeface="HY그래픽" pitchFamily="18" charset="-127"/>
                  <a:ea typeface="HY그래픽" pitchFamily="18" charset="-127"/>
                </a:rPr>
                <a:t>수립</a:t>
              </a:r>
              <a:endParaRPr lang="en-US" altLang="ko-KR" sz="1600" b="0" dirty="0">
                <a:solidFill>
                  <a:schemeClr val="bg1"/>
                </a:solidFill>
                <a:latin typeface="HY그래픽" pitchFamily="18" charset="-127"/>
                <a:ea typeface="HY그래픽" pitchFamily="18" charset="-127"/>
              </a:endParaRPr>
            </a:p>
            <a:p>
              <a:pPr algn="l">
                <a:lnSpc>
                  <a:spcPct val="120000"/>
                </a:lnSpc>
                <a:defRPr/>
              </a:pPr>
              <a:endParaRPr lang="en-US" altLang="ko-KR" sz="16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23" name="Picture 42" descr="button163"/>
            <p:cNvPicPr>
              <a:picLocks noChangeAspect="1" noChangeArrowheads="1"/>
            </p:cNvPicPr>
            <p:nvPr/>
          </p:nvPicPr>
          <p:blipFill>
            <a:blip r:embed="rId3">
              <a:lum contrast="-6000"/>
            </a:blip>
            <a:srcRect/>
            <a:stretch>
              <a:fillRect/>
            </a:stretch>
          </p:blipFill>
          <p:spPr bwMode="auto">
            <a:xfrm>
              <a:off x="571472" y="5874034"/>
              <a:ext cx="171450" cy="171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1" name="그룹 50"/>
            <p:cNvGrpSpPr/>
            <p:nvPr/>
          </p:nvGrpSpPr>
          <p:grpSpPr>
            <a:xfrm>
              <a:off x="611188" y="5470718"/>
              <a:ext cx="4460345" cy="336550"/>
              <a:chOff x="611188" y="5470718"/>
              <a:chExt cx="4460345" cy="336550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611188" y="5470718"/>
                <a:ext cx="4460345" cy="336550"/>
                <a:chOff x="611188" y="1163638"/>
                <a:chExt cx="4460345" cy="336550"/>
              </a:xfrm>
            </p:grpSpPr>
            <p:sp>
              <p:nvSpPr>
                <p:cNvPr id="46" name="AutoShape 26"/>
                <p:cNvSpPr>
                  <a:spLocks noChangeArrowheads="1"/>
                </p:cNvSpPr>
                <p:nvPr/>
              </p:nvSpPr>
              <p:spPr bwMode="auto">
                <a:xfrm flipH="1">
                  <a:off x="611188" y="1163638"/>
                  <a:ext cx="4460345" cy="33655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DFE65C"/>
                    </a:gs>
                    <a:gs pos="100000">
                      <a:srgbClr val="BFB93D"/>
                    </a:gs>
                  </a:gsLst>
                  <a:lin ang="5400000" scaled="1"/>
                </a:gradFill>
                <a:ln w="19050" algn="ctr">
                  <a:solidFill>
                    <a:srgbClr val="808000"/>
                  </a:solidFill>
                  <a:round/>
                  <a:headEnd/>
                  <a:tailEnd/>
                </a:ln>
                <a:effectLst>
                  <a:outerShdw dist="45791" dir="3378596" algn="ctr" rotWithShape="0">
                    <a:srgbClr val="80808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ko-KR" b="0" dirty="0">
                    <a:solidFill>
                      <a:srgbClr val="000000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pic>
              <p:nvPicPr>
                <p:cNvPr id="47" name="Picture 27" descr="하이라이트2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618067" y="1171603"/>
                  <a:ext cx="4419600" cy="2169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5" name="Rectangle 28"/>
              <p:cNvSpPr>
                <a:spLocks noChangeArrowheads="1"/>
              </p:cNvSpPr>
              <p:nvPr/>
            </p:nvSpPr>
            <p:spPr bwMode="auto">
              <a:xfrm>
                <a:off x="787811" y="5514700"/>
                <a:ext cx="2269988" cy="24584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2700" dir="5400000" algn="ctr" rotWithShape="0">
                  <a:srgbClr val="FFFF99"/>
                </a:outerShdw>
              </a:effec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altLang="ko-KR" sz="1600" b="0" dirty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6. </a:t>
                </a:r>
                <a:r>
                  <a:rPr lang="ko-KR" altLang="en-US" sz="1600" b="0" dirty="0">
                    <a:solidFill>
                      <a:srgbClr val="282818"/>
                    </a:solidFill>
                    <a:latin typeface="HY헤드라인M" pitchFamily="18" charset="-127"/>
                    <a:ea typeface="HY헤드라인M" pitchFamily="18" charset="-127"/>
                  </a:rPr>
                  <a:t>전국 녹색도시화 추진</a:t>
                </a: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0378" y="90785"/>
            <a:ext cx="46955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핵심요소 적용방안 검토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32" name="Picture 80" descr="4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1666875"/>
            <a:ext cx="7188200" cy="5191125"/>
          </a:xfrm>
          <a:prstGeom prst="rect">
            <a:avLst/>
          </a:prstGeom>
          <a:noFill/>
        </p:spPr>
      </p:pic>
      <p:pic>
        <p:nvPicPr>
          <p:cNvPr id="67" name="Picture 83" descr="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354771" y="4827415"/>
            <a:ext cx="187410" cy="171450"/>
          </a:xfrm>
          <a:prstGeom prst="rect">
            <a:avLst/>
          </a:prstGeom>
          <a:noFill/>
        </p:spPr>
      </p:pic>
      <p:grpSp>
        <p:nvGrpSpPr>
          <p:cNvPr id="90" name="그룹 89"/>
          <p:cNvGrpSpPr/>
          <p:nvPr/>
        </p:nvGrpSpPr>
        <p:grpSpPr>
          <a:xfrm>
            <a:off x="461869" y="1146578"/>
            <a:ext cx="8329046" cy="2547236"/>
            <a:chOff x="461869" y="1146578"/>
            <a:chExt cx="8329046" cy="2547236"/>
          </a:xfrm>
        </p:grpSpPr>
        <p:pic>
          <p:nvPicPr>
            <p:cNvPr id="60" name="Picture 77" descr="145"/>
            <p:cNvPicPr>
              <a:picLocks noChangeAspect="1" noChangeArrowheads="1"/>
            </p:cNvPicPr>
            <p:nvPr/>
          </p:nvPicPr>
          <p:blipFill>
            <a:blip r:embed="rId4"/>
            <a:srcRect b="60365"/>
            <a:stretch>
              <a:fillRect/>
            </a:stretch>
          </p:blipFill>
          <p:spPr bwMode="auto">
            <a:xfrm>
              <a:off x="461869" y="1146578"/>
              <a:ext cx="8329046" cy="619125"/>
            </a:xfrm>
            <a:prstGeom prst="rect">
              <a:avLst/>
            </a:prstGeom>
            <a:noFill/>
          </p:spPr>
        </p:pic>
        <p:pic>
          <p:nvPicPr>
            <p:cNvPr id="61" name="Picture 79" descr="145"/>
            <p:cNvPicPr>
              <a:picLocks noChangeAspect="1" noChangeArrowheads="1"/>
            </p:cNvPicPr>
            <p:nvPr/>
          </p:nvPicPr>
          <p:blipFill>
            <a:blip r:embed="rId4"/>
            <a:srcRect t="36179"/>
            <a:stretch>
              <a:fillRect/>
            </a:stretch>
          </p:blipFill>
          <p:spPr bwMode="auto">
            <a:xfrm>
              <a:off x="461869" y="1765958"/>
              <a:ext cx="8329046" cy="1927856"/>
            </a:xfrm>
            <a:prstGeom prst="rect">
              <a:avLst/>
            </a:prstGeom>
            <a:noFill/>
          </p:spPr>
        </p:pic>
        <p:pic>
          <p:nvPicPr>
            <p:cNvPr id="65" name="Picture 83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8414" y="1939339"/>
              <a:ext cx="187410" cy="171450"/>
            </a:xfrm>
            <a:prstGeom prst="rect">
              <a:avLst/>
            </a:prstGeom>
            <a:noFill/>
          </p:spPr>
        </p:pic>
        <p:sp>
          <p:nvSpPr>
            <p:cNvPr id="51" name="Text Box 71"/>
            <p:cNvSpPr txBox="1">
              <a:spLocks noChangeArrowheads="1"/>
            </p:cNvSpPr>
            <p:nvPr/>
          </p:nvSpPr>
          <p:spPr bwMode="auto">
            <a:xfrm>
              <a:off x="912132" y="1708943"/>
              <a:ext cx="7408005" cy="19738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b="0" dirty="0" smtClean="0">
                  <a:solidFill>
                    <a:srgbClr val="C00000"/>
                  </a:solidFill>
                </a:rPr>
                <a:t>[</a:t>
              </a:r>
              <a:r>
                <a:rPr lang="ko-KR" altLang="en-US" sz="1600" b="0" dirty="0" smtClean="0">
                  <a:solidFill>
                    <a:srgbClr val="C00000"/>
                  </a:solidFill>
                </a:rPr>
                <a:t>국내 적용사례</a:t>
              </a:r>
              <a:r>
                <a:rPr lang="en-US" altLang="ko-KR" sz="1600" b="0" dirty="0" smtClean="0">
                  <a:solidFill>
                    <a:srgbClr val="C00000"/>
                  </a:solidFill>
                </a:rPr>
                <a:t>]</a:t>
              </a:r>
              <a:r>
                <a:rPr lang="en-US" altLang="ko-KR" sz="1600" b="0" dirty="0" smtClean="0"/>
                <a:t>RDF </a:t>
              </a:r>
              <a:r>
                <a:rPr lang="ko-KR" altLang="en-US" sz="1600" b="0" dirty="0" smtClean="0"/>
                <a:t>제조시설</a:t>
              </a:r>
              <a:r>
                <a:rPr lang="en-US" altLang="ko-KR" sz="1600" b="0" dirty="0" smtClean="0"/>
                <a:t>(</a:t>
              </a:r>
              <a:r>
                <a:rPr lang="ko-KR" altLang="en-US" sz="1600" b="0" dirty="0" smtClean="0"/>
                <a:t>원주시</a:t>
              </a:r>
              <a:r>
                <a:rPr lang="en-US" altLang="ko-KR" sz="1600" b="0" dirty="0" smtClean="0"/>
                <a:t>,</a:t>
              </a:r>
              <a:r>
                <a:rPr lang="ko-KR" altLang="en-US" sz="1600" b="0" dirty="0" smtClean="0"/>
                <a:t>수도권매립지</a:t>
              </a:r>
              <a:r>
                <a:rPr lang="en-US" altLang="ko-KR" sz="1600" b="0" dirty="0" smtClean="0"/>
                <a:t>), </a:t>
              </a:r>
              <a:r>
                <a:rPr lang="ko-KR" altLang="en-US" sz="1600" b="0" dirty="0" smtClean="0"/>
                <a:t>매립가스 </a:t>
              </a:r>
              <a:r>
                <a:rPr lang="ko-KR" altLang="en-US" sz="1600" b="0" dirty="0" err="1" smtClean="0"/>
                <a:t>자원화시설</a:t>
              </a:r>
              <a:r>
                <a:rPr lang="en-US" altLang="ko-KR" sz="1600" b="0" dirty="0" smtClean="0"/>
                <a:t>(</a:t>
              </a:r>
              <a:r>
                <a:rPr lang="ko-KR" altLang="en-US" sz="1600" b="0" dirty="0" smtClean="0"/>
                <a:t>수도권매립지</a:t>
              </a:r>
              <a:r>
                <a:rPr lang="en-US" altLang="ko-KR" sz="1600" b="0" dirty="0" smtClean="0"/>
                <a:t>,</a:t>
              </a:r>
              <a:r>
                <a:rPr lang="ko-KR" altLang="en-US" sz="1600" b="0" dirty="0" err="1" smtClean="0"/>
                <a:t>부산생곡매립지</a:t>
              </a:r>
              <a:r>
                <a:rPr lang="en-US" altLang="ko-KR" sz="1600" b="0" dirty="0" smtClean="0"/>
                <a:t>), </a:t>
              </a:r>
              <a:r>
                <a:rPr lang="ko-KR" altLang="en-US" sz="1600" b="0" dirty="0" smtClean="0"/>
                <a:t>빗물재이용시설</a:t>
              </a:r>
              <a:r>
                <a:rPr lang="en-US" altLang="ko-KR" sz="1600" b="0" dirty="0" smtClean="0"/>
                <a:t>(</a:t>
              </a:r>
              <a:r>
                <a:rPr lang="ko-KR" altLang="en-US" sz="1600" b="0" dirty="0" err="1" smtClean="0"/>
                <a:t>세종시</a:t>
              </a:r>
              <a:r>
                <a:rPr lang="en-US" altLang="ko-KR" sz="1600" b="0" dirty="0" smtClean="0"/>
                <a:t>, </a:t>
              </a:r>
              <a:r>
                <a:rPr lang="ko-KR" altLang="en-US" sz="1600" b="0" dirty="0" smtClean="0"/>
                <a:t>김포신도시 등</a:t>
              </a:r>
              <a:r>
                <a:rPr lang="en-US" altLang="ko-KR" sz="1600" b="0" dirty="0" smtClean="0"/>
                <a:t>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b="0" dirty="0" smtClean="0">
                  <a:solidFill>
                    <a:srgbClr val="C00000"/>
                  </a:solidFill>
                </a:rPr>
                <a:t>[</a:t>
              </a:r>
              <a:r>
                <a:rPr lang="ko-KR" altLang="en-US" sz="1600" b="0" dirty="0" err="1" smtClean="0">
                  <a:solidFill>
                    <a:srgbClr val="C00000"/>
                  </a:solidFill>
                </a:rPr>
                <a:t>적용시</a:t>
              </a:r>
              <a:r>
                <a:rPr lang="ko-KR" altLang="en-US" sz="1600" b="0" dirty="0" smtClean="0">
                  <a:solidFill>
                    <a:srgbClr val="C00000"/>
                  </a:solidFill>
                </a:rPr>
                <a:t> 고려사항</a:t>
              </a:r>
              <a:r>
                <a:rPr lang="en-US" altLang="ko-KR" sz="1600" b="0" dirty="0" smtClean="0">
                  <a:solidFill>
                    <a:srgbClr val="C00000"/>
                  </a:solidFill>
                </a:rPr>
                <a:t>]</a:t>
              </a:r>
              <a:r>
                <a:rPr lang="en-US" altLang="ko-KR" sz="1600" b="0" dirty="0" smtClean="0"/>
                <a:t> </a:t>
              </a:r>
              <a:r>
                <a:rPr lang="ko-KR" altLang="en-US" sz="1600" b="0" dirty="0" smtClean="0"/>
                <a:t>자원순환시설의 경우 </a:t>
              </a:r>
              <a:r>
                <a:rPr lang="ko-KR" altLang="en-US" sz="1600" b="0" dirty="0" err="1" smtClean="0"/>
                <a:t>부지확보시</a:t>
              </a:r>
              <a:r>
                <a:rPr lang="ko-KR" altLang="en-US" sz="1600" b="0" dirty="0" smtClean="0"/>
                <a:t> 지역 주민동의를 </a:t>
              </a:r>
              <a:endParaRPr lang="en-US" altLang="ko-KR" sz="1600" b="0" dirty="0" smtClean="0"/>
            </a:p>
            <a:p>
              <a:pPr>
                <a:lnSpc>
                  <a:spcPct val="200000"/>
                </a:lnSpc>
              </a:pPr>
              <a:r>
                <a:rPr lang="ko-KR" altLang="en-US" sz="1600" b="0" dirty="0" smtClean="0"/>
                <a:t>끌어내기 위한 인센티브 부여 및 교육홍보 병행 필요</a:t>
              </a:r>
              <a:endParaRPr lang="ko-KR" altLang="en-US" sz="1600" b="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05957" y="1271037"/>
              <a:ext cx="191270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rgbClr val="0066CC"/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물 및 자원순환</a:t>
              </a:r>
              <a:endParaRPr lang="en-US" altLang="ko-KR" sz="20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0066CC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pic>
          <p:nvPicPr>
            <p:cNvPr id="84" name="Picture 83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8414" y="2926153"/>
              <a:ext cx="187410" cy="171450"/>
            </a:xfrm>
            <a:prstGeom prst="rect">
              <a:avLst/>
            </a:prstGeom>
            <a:noFill/>
          </p:spPr>
        </p:pic>
      </p:grpSp>
      <p:grpSp>
        <p:nvGrpSpPr>
          <p:cNvPr id="94" name="그룹 93"/>
          <p:cNvGrpSpPr/>
          <p:nvPr/>
        </p:nvGrpSpPr>
        <p:grpSpPr>
          <a:xfrm>
            <a:off x="479976" y="3943963"/>
            <a:ext cx="8301885" cy="2914037"/>
            <a:chOff x="479976" y="3943963"/>
            <a:chExt cx="8301885" cy="2914037"/>
          </a:xfrm>
        </p:grpSpPr>
        <p:pic>
          <p:nvPicPr>
            <p:cNvPr id="79" name="Picture 76" descr="144"/>
            <p:cNvPicPr>
              <a:picLocks noChangeAspect="1" noChangeArrowheads="1"/>
            </p:cNvPicPr>
            <p:nvPr/>
          </p:nvPicPr>
          <p:blipFill>
            <a:blip r:embed="rId5"/>
            <a:srcRect b="64127"/>
            <a:stretch>
              <a:fillRect/>
            </a:stretch>
          </p:blipFill>
          <p:spPr bwMode="auto">
            <a:xfrm>
              <a:off x="479976" y="3943963"/>
              <a:ext cx="8301885" cy="560388"/>
            </a:xfrm>
            <a:prstGeom prst="rect">
              <a:avLst/>
            </a:prstGeom>
            <a:noFill/>
          </p:spPr>
        </p:pic>
        <p:pic>
          <p:nvPicPr>
            <p:cNvPr id="80" name="Picture 78" descr="144"/>
            <p:cNvPicPr>
              <a:picLocks noChangeAspect="1" noChangeArrowheads="1"/>
            </p:cNvPicPr>
            <p:nvPr/>
          </p:nvPicPr>
          <p:blipFill>
            <a:blip r:embed="rId5"/>
            <a:srcRect t="32521"/>
            <a:stretch>
              <a:fillRect/>
            </a:stretch>
          </p:blipFill>
          <p:spPr bwMode="auto">
            <a:xfrm>
              <a:off x="479976" y="4451962"/>
              <a:ext cx="8301885" cy="2406038"/>
            </a:xfrm>
            <a:prstGeom prst="rect">
              <a:avLst/>
            </a:prstGeom>
            <a:noFill/>
          </p:spPr>
        </p:pic>
        <p:pic>
          <p:nvPicPr>
            <p:cNvPr id="82" name="Picture 66" descr="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74364" y="4625574"/>
              <a:ext cx="197157" cy="171450"/>
            </a:xfrm>
            <a:prstGeom prst="rect">
              <a:avLst/>
            </a:prstGeom>
            <a:noFill/>
          </p:spPr>
        </p:pic>
        <p:sp>
          <p:nvSpPr>
            <p:cNvPr id="83" name="Text Box 67"/>
            <p:cNvSpPr txBox="1">
              <a:spLocks noChangeArrowheads="1"/>
            </p:cNvSpPr>
            <p:nvPr/>
          </p:nvSpPr>
          <p:spPr bwMode="auto">
            <a:xfrm>
              <a:off x="915032" y="4511300"/>
              <a:ext cx="7785348" cy="21770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spcBef>
                  <a:spcPct val="30000"/>
                </a:spcBef>
              </a:pPr>
              <a:r>
                <a:rPr lang="en-US" altLang="ko-KR" sz="1600" b="0" dirty="0" smtClean="0">
                  <a:solidFill>
                    <a:srgbClr val="C00000"/>
                  </a:solidFill>
                </a:rPr>
                <a:t>[</a:t>
              </a:r>
              <a:r>
                <a:rPr lang="ko-KR" altLang="en-US" sz="1600" b="0" dirty="0" smtClean="0">
                  <a:solidFill>
                    <a:srgbClr val="C00000"/>
                  </a:solidFill>
                </a:rPr>
                <a:t>국내 적용사례</a:t>
              </a:r>
              <a:r>
                <a:rPr lang="en-US" altLang="ko-KR" sz="1600" b="0" dirty="0" smtClean="0">
                  <a:solidFill>
                    <a:srgbClr val="C00000"/>
                  </a:solidFill>
                </a:rPr>
                <a:t>]</a:t>
              </a:r>
              <a:r>
                <a:rPr lang="en-US" altLang="ko-KR" sz="1600" b="0" dirty="0" smtClean="0">
                  <a:solidFill>
                    <a:srgbClr val="003300"/>
                  </a:solidFill>
                </a:rPr>
                <a:t> </a:t>
              </a:r>
              <a:r>
                <a:rPr lang="ko-KR" altLang="en-US" sz="1600" b="0" dirty="0" smtClean="0">
                  <a:solidFill>
                    <a:srgbClr val="003300"/>
                  </a:solidFill>
                </a:rPr>
                <a:t>제로에너지 타운</a:t>
              </a:r>
              <a:r>
                <a:rPr lang="en-US" altLang="ko-KR" sz="1600" b="0" dirty="0" smtClean="0">
                  <a:solidFill>
                    <a:srgbClr val="003300"/>
                  </a:solidFill>
                </a:rPr>
                <a:t>(</a:t>
              </a:r>
              <a:r>
                <a:rPr lang="ko-KR" altLang="en-US" sz="1600" b="0" dirty="0" smtClean="0">
                  <a:solidFill>
                    <a:srgbClr val="003300"/>
                  </a:solidFill>
                </a:rPr>
                <a:t>검단신도시</a:t>
              </a:r>
              <a:r>
                <a:rPr lang="en-US" altLang="ko-KR" sz="1600" b="0" dirty="0" smtClean="0">
                  <a:solidFill>
                    <a:srgbClr val="003300"/>
                  </a:solidFill>
                </a:rPr>
                <a:t>), </a:t>
              </a:r>
              <a:r>
                <a:rPr lang="ko-KR" altLang="en-US" sz="1600" b="0" dirty="0" smtClean="0">
                  <a:solidFill>
                    <a:srgbClr val="003300"/>
                  </a:solidFill>
                </a:rPr>
                <a:t>태양전지주택</a:t>
              </a:r>
              <a:r>
                <a:rPr lang="en-US" altLang="ko-KR" sz="1600" b="0" dirty="0" smtClean="0">
                  <a:solidFill>
                    <a:srgbClr val="003300"/>
                  </a:solidFill>
                </a:rPr>
                <a:t>(</a:t>
              </a:r>
              <a:r>
                <a:rPr lang="ko-KR" altLang="en-US" sz="1600" b="0" dirty="0" err="1" smtClean="0">
                  <a:solidFill>
                    <a:srgbClr val="003300"/>
                  </a:solidFill>
                </a:rPr>
                <a:t>평택소사벌지구</a:t>
              </a:r>
              <a:r>
                <a:rPr lang="en-US" altLang="ko-KR" sz="1600" b="0" dirty="0" smtClean="0">
                  <a:solidFill>
                    <a:srgbClr val="003300"/>
                  </a:solidFill>
                </a:rPr>
                <a:t>),</a:t>
              </a:r>
            </a:p>
            <a:p>
              <a:pPr marL="342900" indent="-342900">
                <a:lnSpc>
                  <a:spcPct val="150000"/>
                </a:lnSpc>
                <a:spcBef>
                  <a:spcPct val="30000"/>
                </a:spcBef>
              </a:pPr>
              <a:r>
                <a:rPr lang="ko-KR" altLang="en-US" sz="1600" b="0" dirty="0" smtClean="0">
                  <a:solidFill>
                    <a:srgbClr val="003300"/>
                  </a:solidFill>
                </a:rPr>
                <a:t>태양광 특화단지</a:t>
              </a:r>
              <a:r>
                <a:rPr lang="en-US" altLang="ko-KR" sz="1600" b="0" dirty="0" smtClean="0">
                  <a:solidFill>
                    <a:srgbClr val="003300"/>
                  </a:solidFill>
                </a:rPr>
                <a:t>(</a:t>
              </a:r>
              <a:r>
                <a:rPr lang="ko-KR" altLang="en-US" sz="1600" b="0" dirty="0" err="1" smtClean="0">
                  <a:solidFill>
                    <a:srgbClr val="003300"/>
                  </a:solidFill>
                </a:rPr>
                <a:t>세종시</a:t>
              </a:r>
              <a:r>
                <a:rPr lang="en-US" altLang="ko-KR" sz="1600" b="0" dirty="0" smtClean="0">
                  <a:solidFill>
                    <a:srgbClr val="003300"/>
                  </a:solidFill>
                </a:rPr>
                <a:t>) </a:t>
              </a:r>
              <a:r>
                <a:rPr lang="ko-KR" altLang="en-US" sz="1600" b="0" dirty="0" smtClean="0">
                  <a:solidFill>
                    <a:srgbClr val="003300"/>
                  </a:solidFill>
                </a:rPr>
                <a:t>등 신도시에 적용 </a:t>
              </a:r>
              <a:r>
                <a:rPr lang="ko-KR" altLang="en-US" sz="1600" b="0" dirty="0" err="1" smtClean="0">
                  <a:solidFill>
                    <a:srgbClr val="003300"/>
                  </a:solidFill>
                </a:rPr>
                <a:t>추진중</a:t>
              </a:r>
              <a:endParaRPr lang="en-US" altLang="ko-KR" sz="1600" b="0" dirty="0" smtClean="0">
                <a:solidFill>
                  <a:srgbClr val="003300"/>
                </a:solidFill>
              </a:endParaRPr>
            </a:p>
            <a:p>
              <a:pPr marL="342900" indent="-342900">
                <a:lnSpc>
                  <a:spcPct val="150000"/>
                </a:lnSpc>
                <a:spcBef>
                  <a:spcPct val="30000"/>
                </a:spcBef>
              </a:pPr>
              <a:r>
                <a:rPr lang="en-US" altLang="ko-KR" sz="1600" b="0" dirty="0" smtClean="0">
                  <a:solidFill>
                    <a:srgbClr val="C00000"/>
                  </a:solidFill>
                </a:rPr>
                <a:t>[</a:t>
              </a:r>
              <a:r>
                <a:rPr lang="ko-KR" altLang="en-US" sz="1600" b="0" dirty="0" err="1" smtClean="0">
                  <a:solidFill>
                    <a:srgbClr val="C00000"/>
                  </a:solidFill>
                </a:rPr>
                <a:t>적용시</a:t>
              </a:r>
              <a:r>
                <a:rPr lang="ko-KR" altLang="en-US" sz="1600" b="0" dirty="0" smtClean="0">
                  <a:solidFill>
                    <a:srgbClr val="C00000"/>
                  </a:solidFill>
                </a:rPr>
                <a:t> 고려사항</a:t>
              </a:r>
              <a:r>
                <a:rPr lang="en-US" altLang="ko-KR" sz="1600" b="0" dirty="0" smtClean="0">
                  <a:solidFill>
                    <a:srgbClr val="C00000"/>
                  </a:solidFill>
                </a:rPr>
                <a:t>]</a:t>
              </a:r>
              <a:r>
                <a:rPr lang="en-US" altLang="ko-KR" sz="1600" b="0" dirty="0" smtClean="0">
                  <a:solidFill>
                    <a:srgbClr val="003300"/>
                  </a:solidFill>
                </a:rPr>
                <a:t> (1) 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신규 주택에 </a:t>
              </a:r>
              <a:r>
                <a:rPr lang="ko-KR" altLang="en-US" sz="1600" b="0" dirty="0" err="1" smtClean="0">
                  <a:solidFill>
                    <a:srgbClr val="003366"/>
                  </a:solidFill>
                </a:rPr>
                <a:t>적용시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 공사비가 증가하므로 국가지원</a:t>
              </a:r>
              <a:endParaRPr lang="en-US" altLang="ko-KR" sz="1600" b="0" dirty="0" smtClean="0">
                <a:solidFill>
                  <a:srgbClr val="003366"/>
                </a:solidFill>
              </a:endParaRPr>
            </a:p>
            <a:p>
              <a:pPr marL="342900" indent="-342900">
                <a:lnSpc>
                  <a:spcPct val="150000"/>
                </a:lnSpc>
                <a:spcBef>
                  <a:spcPct val="30000"/>
                </a:spcBef>
              </a:pPr>
              <a:r>
                <a:rPr lang="ko-KR" altLang="en-US" sz="1600" b="0" dirty="0" smtClean="0">
                  <a:solidFill>
                    <a:srgbClr val="003366"/>
                  </a:solidFill>
                </a:rPr>
                <a:t>사업 연계필요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(2) 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기존 주택의 경우 주민동의 절차 필요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도시 재개발 사업 등과 </a:t>
              </a:r>
              <a:endParaRPr lang="en-US" altLang="ko-KR" sz="1600" b="0" dirty="0" smtClean="0">
                <a:solidFill>
                  <a:srgbClr val="003366"/>
                </a:solidFill>
              </a:endParaRPr>
            </a:p>
            <a:p>
              <a:pPr marL="342900" indent="-342900">
                <a:lnSpc>
                  <a:spcPct val="150000"/>
                </a:lnSpc>
                <a:spcBef>
                  <a:spcPct val="30000"/>
                </a:spcBef>
              </a:pPr>
              <a:r>
                <a:rPr lang="ko-KR" altLang="en-US" sz="1600" b="0" dirty="0" smtClean="0">
                  <a:solidFill>
                    <a:srgbClr val="003366"/>
                  </a:solidFill>
                </a:rPr>
                <a:t>연계추진 검토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(3)</a:t>
              </a:r>
              <a:r>
                <a:rPr lang="ko-KR" altLang="en-US" sz="1600" b="0" dirty="0" err="1" smtClean="0">
                  <a:solidFill>
                    <a:srgbClr val="003366"/>
                  </a:solidFill>
                </a:rPr>
                <a:t>신재생에너지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 시설 </a:t>
              </a:r>
              <a:r>
                <a:rPr lang="ko-KR" altLang="en-US" sz="1600" b="0" dirty="0" err="1" smtClean="0">
                  <a:solidFill>
                    <a:srgbClr val="003366"/>
                  </a:solidFill>
                </a:rPr>
                <a:t>적용시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 투자비 회수기간 등 경제성 고려</a:t>
              </a:r>
              <a:endParaRPr lang="ko-KR" altLang="en-US" sz="1600" b="0" dirty="0">
                <a:solidFill>
                  <a:srgbClr val="003366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15022" y="4059503"/>
              <a:ext cx="15648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spc="50" dirty="0" err="1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rgbClr val="99CCFF"/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저탄소</a:t>
              </a:r>
              <a:r>
                <a:rPr lang="ko-KR" altLang="en-US" sz="2000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rgbClr val="99CCFF"/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 주택</a:t>
              </a:r>
              <a:endParaRPr lang="en-US" altLang="ko-KR" sz="20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99CCFF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pic>
          <p:nvPicPr>
            <p:cNvPr id="89" name="Picture 66" descr="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74364" y="5530921"/>
              <a:ext cx="197157" cy="171450"/>
            </a:xfrm>
            <a:prstGeom prst="rect">
              <a:avLst/>
            </a:prstGeom>
            <a:noFill/>
          </p:spPr>
        </p:pic>
      </p:grpSp>
      <p:sp>
        <p:nvSpPr>
          <p:cNvPr id="95" name="TextBox 94"/>
          <p:cNvSpPr txBox="1"/>
          <p:nvPr/>
        </p:nvSpPr>
        <p:spPr>
          <a:xfrm>
            <a:off x="8573633" y="643978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18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15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 descr="contents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3260695" y="911263"/>
            <a:ext cx="2286016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7150" contourW="25400" prstMaterial="matte">
              <a:bevelT w="25400" h="55880" prst="slope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defRPr/>
            </a:pPr>
            <a:r>
              <a:rPr lang="ko-KR" altLang="en-US" sz="3600" spc="50" dirty="0">
                <a:ln w="76200">
                  <a:solidFill>
                    <a:srgbClr val="0000FF"/>
                  </a:solidFill>
                </a:ln>
                <a:solidFill>
                  <a:srgbClr val="FFC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latin typeface="HY견명조" pitchFamily="18" charset="-127"/>
                <a:ea typeface="HY견명조" pitchFamily="18" charset="-127"/>
              </a:rPr>
              <a:t>발표순서</a:t>
            </a:r>
          </a:p>
          <a:p>
            <a:pPr algn="l">
              <a:defRPr/>
            </a:pPr>
            <a:endParaRPr lang="ko-KR" altLang="en-US" sz="3600" spc="50" dirty="0">
              <a:ln w="76200">
                <a:solidFill>
                  <a:srgbClr val="0000FF"/>
                </a:solidFill>
              </a:ln>
              <a:solidFill>
                <a:srgbClr val="FFC0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innerShdw blurRad="63500" dist="50800" dir="27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01650" y="4671400"/>
            <a:ext cx="7089775" cy="854075"/>
            <a:chOff x="501650" y="4800600"/>
            <a:chExt cx="7089775" cy="854075"/>
          </a:xfrm>
        </p:grpSpPr>
        <p:pic>
          <p:nvPicPr>
            <p:cNvPr id="144396" name="Picture 12" descr="p1001"/>
            <p:cNvPicPr>
              <a:picLocks noChangeAspect="1" noChangeArrowheads="1"/>
            </p:cNvPicPr>
            <p:nvPr/>
          </p:nvPicPr>
          <p:blipFill>
            <a:blip r:embed="rId4">
              <a:lum bright="-6000" contrast="24000"/>
            </a:blip>
            <a:srcRect l="7477"/>
            <a:stretch>
              <a:fillRect/>
            </a:stretch>
          </p:blipFill>
          <p:spPr bwMode="auto">
            <a:xfrm>
              <a:off x="909639" y="4984750"/>
              <a:ext cx="6681786" cy="600075"/>
            </a:xfrm>
            <a:prstGeom prst="rect">
              <a:avLst/>
            </a:prstGeom>
            <a:noFill/>
          </p:spPr>
        </p:pic>
        <p:pic>
          <p:nvPicPr>
            <p:cNvPr id="144397" name="Picture 13" descr="서울시 PT-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650" y="4800600"/>
              <a:ext cx="873125" cy="854075"/>
            </a:xfrm>
            <a:prstGeom prst="rect">
              <a:avLst/>
            </a:prstGeom>
            <a:noFill/>
          </p:spPr>
        </p:pic>
        <p:sp>
          <p:nvSpPr>
            <p:cNvPr id="31" name="직사각형 30"/>
            <p:cNvSpPr/>
            <p:nvPr/>
          </p:nvSpPr>
          <p:spPr>
            <a:xfrm>
              <a:off x="1366563" y="4967585"/>
              <a:ext cx="3018775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향후 사업추진 일정</a:t>
              </a:r>
              <a:endParaRPr lang="ko-KR" altLang="en-US" sz="26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625147" y="4918381"/>
              <a:ext cx="63831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3500" dirty="0" smtClean="0">
                  <a:solidFill>
                    <a:srgbClr val="286E8C"/>
                  </a:solidFill>
                  <a:latin typeface="휴먼옛체" pitchFamily="18" charset="-127"/>
                  <a:ea typeface="휴먼옛체" pitchFamily="18" charset="-127"/>
                </a:rPr>
                <a:t>Ⅳ</a:t>
              </a:r>
              <a:endParaRPr lang="ko-KR" altLang="en-US" sz="3500" dirty="0" smtClean="0">
                <a:solidFill>
                  <a:srgbClr val="286E8C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501650" y="3714150"/>
            <a:ext cx="7089775" cy="854075"/>
            <a:chOff x="501650" y="3854450"/>
            <a:chExt cx="7089775" cy="854075"/>
          </a:xfrm>
        </p:grpSpPr>
        <p:pic>
          <p:nvPicPr>
            <p:cNvPr id="144390" name="Picture 6" descr="p1001"/>
            <p:cNvPicPr>
              <a:picLocks noChangeAspect="1" noChangeArrowheads="1"/>
            </p:cNvPicPr>
            <p:nvPr/>
          </p:nvPicPr>
          <p:blipFill>
            <a:blip r:embed="rId4">
              <a:lum bright="-6000" contrast="24000"/>
            </a:blip>
            <a:srcRect l="7477"/>
            <a:stretch>
              <a:fillRect/>
            </a:stretch>
          </p:blipFill>
          <p:spPr bwMode="auto">
            <a:xfrm>
              <a:off x="909639" y="4027488"/>
              <a:ext cx="6681786" cy="600075"/>
            </a:xfrm>
            <a:prstGeom prst="rect">
              <a:avLst/>
            </a:prstGeom>
            <a:noFill/>
          </p:spPr>
        </p:pic>
        <p:pic>
          <p:nvPicPr>
            <p:cNvPr id="144391" name="Picture 7" descr="서울시 PT-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650" y="3854450"/>
              <a:ext cx="873125" cy="854075"/>
            </a:xfrm>
            <a:prstGeom prst="rect">
              <a:avLst/>
            </a:prstGeom>
            <a:noFill/>
          </p:spPr>
        </p:pic>
        <p:sp>
          <p:nvSpPr>
            <p:cNvPr id="30" name="직사각형 29"/>
            <p:cNvSpPr/>
            <p:nvPr/>
          </p:nvSpPr>
          <p:spPr>
            <a:xfrm>
              <a:off x="1366563" y="4034135"/>
              <a:ext cx="5976316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강릉시</a:t>
              </a:r>
              <a:r>
                <a:rPr lang="en-US" altLang="ko-KR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, </a:t>
              </a:r>
              <a:r>
                <a:rPr lang="ko-KR" altLang="en-US" sz="2600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저탄소</a:t>
              </a:r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녹색시범도시 제안 현황</a:t>
              </a:r>
              <a:endParaRPr lang="ko-KR" altLang="en-US" sz="26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625148" y="3966658"/>
              <a:ext cx="63831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3500" dirty="0" smtClean="0">
                  <a:solidFill>
                    <a:srgbClr val="286E8C"/>
                  </a:solidFill>
                  <a:latin typeface="휴먼옛체" pitchFamily="18" charset="-127"/>
                  <a:ea typeface="휴먼옛체" pitchFamily="18" charset="-127"/>
                </a:rPr>
                <a:t>Ⅲ</a:t>
              </a:r>
              <a:endParaRPr lang="ko-KR" altLang="en-US" sz="3500" dirty="0">
                <a:solidFill>
                  <a:srgbClr val="286E8C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01650" y="2775370"/>
            <a:ext cx="7089775" cy="854075"/>
            <a:chOff x="501650" y="2908300"/>
            <a:chExt cx="7089775" cy="854075"/>
          </a:xfrm>
        </p:grpSpPr>
        <p:pic>
          <p:nvPicPr>
            <p:cNvPr id="144408" name="Picture 24" descr="p1001"/>
            <p:cNvPicPr>
              <a:picLocks noChangeAspect="1" noChangeArrowheads="1"/>
            </p:cNvPicPr>
            <p:nvPr/>
          </p:nvPicPr>
          <p:blipFill>
            <a:blip r:embed="rId4">
              <a:lum bright="-6000" contrast="24000"/>
            </a:blip>
            <a:srcRect l="7477"/>
            <a:stretch>
              <a:fillRect/>
            </a:stretch>
          </p:blipFill>
          <p:spPr bwMode="auto">
            <a:xfrm>
              <a:off x="909639" y="3070225"/>
              <a:ext cx="6681786" cy="600075"/>
            </a:xfrm>
            <a:prstGeom prst="rect">
              <a:avLst/>
            </a:prstGeom>
            <a:noFill/>
          </p:spPr>
        </p:pic>
        <p:pic>
          <p:nvPicPr>
            <p:cNvPr id="144409" name="Picture 25" descr="서울시 PT-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650" y="2908300"/>
              <a:ext cx="873125" cy="854075"/>
            </a:xfrm>
            <a:prstGeom prst="rect">
              <a:avLst/>
            </a:prstGeom>
            <a:noFill/>
          </p:spPr>
        </p:pic>
        <p:sp>
          <p:nvSpPr>
            <p:cNvPr id="29" name="직사각형 28"/>
            <p:cNvSpPr/>
            <p:nvPr/>
          </p:nvSpPr>
          <p:spPr>
            <a:xfrm>
              <a:off x="1366563" y="3072110"/>
              <a:ext cx="4653839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600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저탄소</a:t>
              </a:r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녹색시범도시 추진개요</a:t>
              </a:r>
              <a:endParaRPr lang="ko-KR" altLang="en-US" sz="26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625147" y="3014935"/>
              <a:ext cx="63831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3600" dirty="0" smtClean="0">
                  <a:solidFill>
                    <a:srgbClr val="286E8C"/>
                  </a:solidFill>
                  <a:latin typeface="휴먼옛체" pitchFamily="18" charset="-127"/>
                  <a:ea typeface="휴먼옛체" pitchFamily="18" charset="-127"/>
                </a:rPr>
                <a:t>Ⅱ</a:t>
              </a:r>
              <a:endParaRPr lang="ko-KR" altLang="en-US" sz="3600" dirty="0">
                <a:solidFill>
                  <a:srgbClr val="286E8C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01650" y="1844092"/>
            <a:ext cx="7089775" cy="854075"/>
            <a:chOff x="501650" y="1963738"/>
            <a:chExt cx="7089775" cy="854075"/>
          </a:xfrm>
        </p:grpSpPr>
        <p:pic>
          <p:nvPicPr>
            <p:cNvPr id="144402" name="Picture 18" descr="p1001"/>
            <p:cNvPicPr>
              <a:picLocks noChangeAspect="1" noChangeArrowheads="1"/>
            </p:cNvPicPr>
            <p:nvPr/>
          </p:nvPicPr>
          <p:blipFill>
            <a:blip r:embed="rId4">
              <a:lum bright="-6000" contrast="24000"/>
            </a:blip>
            <a:srcRect l="7477"/>
            <a:stretch>
              <a:fillRect/>
            </a:stretch>
          </p:blipFill>
          <p:spPr bwMode="auto">
            <a:xfrm>
              <a:off x="909641" y="2136776"/>
              <a:ext cx="6681784" cy="600075"/>
            </a:xfrm>
            <a:prstGeom prst="rect">
              <a:avLst/>
            </a:prstGeom>
            <a:noFill/>
          </p:spPr>
        </p:pic>
        <p:pic>
          <p:nvPicPr>
            <p:cNvPr id="144403" name="Picture 19" descr="서울시 PT-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650" y="1963738"/>
              <a:ext cx="873125" cy="854075"/>
            </a:xfrm>
            <a:prstGeom prst="rect">
              <a:avLst/>
            </a:prstGeom>
            <a:noFill/>
          </p:spPr>
        </p:pic>
        <p:sp>
          <p:nvSpPr>
            <p:cNvPr id="28" name="직사각형 27"/>
            <p:cNvSpPr/>
            <p:nvPr/>
          </p:nvSpPr>
          <p:spPr>
            <a:xfrm>
              <a:off x="1366563" y="2148185"/>
              <a:ext cx="4326826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녹색성장 국가전략 추진방향</a:t>
              </a:r>
              <a:endParaRPr lang="ko-KR" altLang="en-US" sz="26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615817" y="2081875"/>
              <a:ext cx="63831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3500" dirty="0" smtClean="0">
                  <a:solidFill>
                    <a:srgbClr val="286E8C"/>
                  </a:solidFill>
                  <a:latin typeface="휴먼옛체" pitchFamily="18" charset="-127"/>
                  <a:ea typeface="휴먼옛체" pitchFamily="18" charset="-127"/>
                </a:rPr>
                <a:t>Ⅰ</a:t>
              </a:r>
              <a:endParaRPr lang="ko-KR" altLang="en-US" sz="3500" dirty="0">
                <a:solidFill>
                  <a:srgbClr val="286E8C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378" y="90785"/>
            <a:ext cx="58945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핵심요소 적용방안 검토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3" name="Picture 43" descr="440"/>
          <p:cNvPicPr>
            <a:picLocks noChangeAspect="1" noChangeArrowheads="1"/>
          </p:cNvPicPr>
          <p:nvPr/>
        </p:nvPicPr>
        <p:blipFill>
          <a:blip r:embed="rId2"/>
          <a:srcRect t="7770"/>
          <a:stretch>
            <a:fillRect/>
          </a:stretch>
        </p:blipFill>
        <p:spPr bwMode="auto">
          <a:xfrm>
            <a:off x="2000250" y="1657350"/>
            <a:ext cx="7143750" cy="5200650"/>
          </a:xfrm>
          <a:prstGeom prst="rect">
            <a:avLst/>
          </a:prstGeom>
          <a:noFill/>
        </p:spPr>
      </p:pic>
      <p:grpSp>
        <p:nvGrpSpPr>
          <p:cNvPr id="64" name="그룹 63"/>
          <p:cNvGrpSpPr/>
          <p:nvPr/>
        </p:nvGrpSpPr>
        <p:grpSpPr>
          <a:xfrm>
            <a:off x="461869" y="983624"/>
            <a:ext cx="8329046" cy="2818830"/>
            <a:chOff x="461869" y="983624"/>
            <a:chExt cx="8329046" cy="2818830"/>
          </a:xfrm>
        </p:grpSpPr>
        <p:pic>
          <p:nvPicPr>
            <p:cNvPr id="40" name="Picture 77" descr="145"/>
            <p:cNvPicPr>
              <a:picLocks noChangeAspect="1" noChangeArrowheads="1"/>
            </p:cNvPicPr>
            <p:nvPr/>
          </p:nvPicPr>
          <p:blipFill>
            <a:blip r:embed="rId3"/>
            <a:srcRect b="60365"/>
            <a:stretch>
              <a:fillRect/>
            </a:stretch>
          </p:blipFill>
          <p:spPr bwMode="auto">
            <a:xfrm>
              <a:off x="461869" y="983624"/>
              <a:ext cx="8329046" cy="619125"/>
            </a:xfrm>
            <a:prstGeom prst="rect">
              <a:avLst/>
            </a:prstGeom>
            <a:noFill/>
          </p:spPr>
        </p:pic>
        <p:pic>
          <p:nvPicPr>
            <p:cNvPr id="41" name="Picture 79" descr="145"/>
            <p:cNvPicPr>
              <a:picLocks noChangeAspect="1" noChangeArrowheads="1"/>
            </p:cNvPicPr>
            <p:nvPr/>
          </p:nvPicPr>
          <p:blipFill>
            <a:blip r:embed="rId3"/>
            <a:srcRect t="36179"/>
            <a:stretch>
              <a:fillRect/>
            </a:stretch>
          </p:blipFill>
          <p:spPr bwMode="auto">
            <a:xfrm>
              <a:off x="461869" y="1603003"/>
              <a:ext cx="8329046" cy="2199451"/>
            </a:xfrm>
            <a:prstGeom prst="rect">
              <a:avLst/>
            </a:prstGeom>
            <a:noFill/>
          </p:spPr>
        </p:pic>
        <p:pic>
          <p:nvPicPr>
            <p:cNvPr id="42" name="Picture 83" descr="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88414" y="1685855"/>
              <a:ext cx="187410" cy="171450"/>
            </a:xfrm>
            <a:prstGeom prst="rect">
              <a:avLst/>
            </a:prstGeom>
            <a:noFill/>
          </p:spPr>
        </p:pic>
        <p:pic>
          <p:nvPicPr>
            <p:cNvPr id="51" name="Picture 83" descr="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88414" y="2799411"/>
              <a:ext cx="187410" cy="171450"/>
            </a:xfrm>
            <a:prstGeom prst="rect">
              <a:avLst/>
            </a:prstGeom>
            <a:noFill/>
          </p:spPr>
        </p:pic>
        <p:sp>
          <p:nvSpPr>
            <p:cNvPr id="61" name="직사각형 60"/>
            <p:cNvSpPr/>
            <p:nvPr/>
          </p:nvSpPr>
          <p:spPr>
            <a:xfrm>
              <a:off x="842181" y="1108072"/>
              <a:ext cx="12170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rgbClr val="CCFF66"/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녹색교통</a:t>
              </a:r>
              <a:endParaRPr lang="en-US" altLang="ko-KR" sz="20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CCFF66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79976" y="3943963"/>
            <a:ext cx="8301885" cy="2914037"/>
            <a:chOff x="479976" y="3943963"/>
            <a:chExt cx="8301885" cy="2914037"/>
          </a:xfrm>
        </p:grpSpPr>
        <p:pic>
          <p:nvPicPr>
            <p:cNvPr id="53" name="Picture 76" descr="144"/>
            <p:cNvPicPr>
              <a:picLocks noChangeAspect="1" noChangeArrowheads="1"/>
            </p:cNvPicPr>
            <p:nvPr/>
          </p:nvPicPr>
          <p:blipFill>
            <a:blip r:embed="rId5"/>
            <a:srcRect b="64127"/>
            <a:stretch>
              <a:fillRect/>
            </a:stretch>
          </p:blipFill>
          <p:spPr bwMode="auto">
            <a:xfrm>
              <a:off x="479976" y="3943963"/>
              <a:ext cx="8301885" cy="560388"/>
            </a:xfrm>
            <a:prstGeom prst="rect">
              <a:avLst/>
            </a:prstGeom>
            <a:noFill/>
          </p:spPr>
        </p:pic>
        <p:pic>
          <p:nvPicPr>
            <p:cNvPr id="55" name="Picture 78" descr="144"/>
            <p:cNvPicPr>
              <a:picLocks noChangeAspect="1" noChangeArrowheads="1"/>
            </p:cNvPicPr>
            <p:nvPr/>
          </p:nvPicPr>
          <p:blipFill>
            <a:blip r:embed="rId5"/>
            <a:srcRect t="32521"/>
            <a:stretch>
              <a:fillRect/>
            </a:stretch>
          </p:blipFill>
          <p:spPr bwMode="auto">
            <a:xfrm>
              <a:off x="479976" y="4451962"/>
              <a:ext cx="8301885" cy="2406038"/>
            </a:xfrm>
            <a:prstGeom prst="rect">
              <a:avLst/>
            </a:prstGeom>
            <a:noFill/>
          </p:spPr>
        </p:pic>
        <p:pic>
          <p:nvPicPr>
            <p:cNvPr id="56" name="Picture 66" descr="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74364" y="4652733"/>
              <a:ext cx="197157" cy="171450"/>
            </a:xfrm>
            <a:prstGeom prst="rect">
              <a:avLst/>
            </a:prstGeom>
            <a:noFill/>
          </p:spPr>
        </p:pic>
        <p:sp>
          <p:nvSpPr>
            <p:cNvPr id="57" name="Text Box 67"/>
            <p:cNvSpPr txBox="1">
              <a:spLocks noChangeArrowheads="1"/>
            </p:cNvSpPr>
            <p:nvPr/>
          </p:nvSpPr>
          <p:spPr bwMode="auto">
            <a:xfrm>
              <a:off x="915032" y="4511300"/>
              <a:ext cx="7785348" cy="19389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0" dirty="0" smtClean="0">
                  <a:solidFill>
                    <a:srgbClr val="C00000"/>
                  </a:solidFill>
                </a:rPr>
                <a:t>[</a:t>
              </a:r>
              <a:r>
                <a:rPr lang="ko-KR" altLang="en-US" sz="1600" b="0" dirty="0" smtClean="0">
                  <a:solidFill>
                    <a:srgbClr val="C00000"/>
                  </a:solidFill>
                </a:rPr>
                <a:t>국내 적용사례</a:t>
              </a:r>
              <a:r>
                <a:rPr lang="en-US" altLang="ko-KR" sz="1600" b="0" dirty="0" smtClean="0">
                  <a:solidFill>
                    <a:srgbClr val="C00000"/>
                  </a:solidFill>
                </a:rPr>
                <a:t>]</a:t>
              </a:r>
              <a:r>
                <a:rPr lang="en-US" altLang="ko-KR" sz="1600" b="0" dirty="0" smtClean="0">
                  <a:solidFill>
                    <a:srgbClr val="003300"/>
                  </a:solidFill>
                </a:rPr>
                <a:t> </a:t>
              </a:r>
              <a:r>
                <a:rPr lang="en-US" altLang="ko-KR" sz="1600" b="0" dirty="0" smtClean="0"/>
                <a:t>(1) </a:t>
              </a:r>
              <a:r>
                <a:rPr lang="ko-KR" altLang="en-US" sz="1600" b="0" dirty="0" smtClean="0"/>
                <a:t>태양광</a:t>
              </a:r>
              <a:r>
                <a:rPr lang="en-US" altLang="ko-KR" sz="1600" b="0" dirty="0" smtClean="0"/>
                <a:t>(</a:t>
              </a:r>
              <a:r>
                <a:rPr lang="ko-KR" altLang="en-US" sz="1600" b="0" dirty="0" smtClean="0"/>
                <a:t>평택 </a:t>
              </a:r>
              <a:r>
                <a:rPr lang="ko-KR" altLang="en-US" sz="1600" b="0" dirty="0" err="1" smtClean="0"/>
                <a:t>소사벌</a:t>
              </a:r>
              <a:r>
                <a:rPr lang="ko-KR" altLang="en-US" sz="1600" b="0" dirty="0" smtClean="0"/>
                <a:t> 지구 등</a:t>
              </a:r>
              <a:r>
                <a:rPr lang="en-US" altLang="ko-KR" sz="1600" b="0" dirty="0" smtClean="0"/>
                <a:t>),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0" dirty="0" smtClean="0"/>
                <a:t>(2) </a:t>
              </a:r>
              <a:r>
                <a:rPr lang="ko-KR" altLang="en-US" sz="1600" b="0" dirty="0" smtClean="0"/>
                <a:t>지열냉난방</a:t>
              </a:r>
              <a:r>
                <a:rPr lang="en-US" altLang="ko-KR" sz="1600" b="0" dirty="0" smtClean="0"/>
                <a:t>(</a:t>
              </a:r>
              <a:r>
                <a:rPr lang="ko-KR" altLang="en-US" sz="1600" b="0" dirty="0" smtClean="0"/>
                <a:t>원주 혁신도시 등</a:t>
              </a:r>
              <a:r>
                <a:rPr lang="en-US" altLang="ko-KR" sz="1600" b="0" dirty="0" smtClean="0"/>
                <a:t>), (3)</a:t>
              </a:r>
              <a:r>
                <a:rPr lang="ko-KR" altLang="en-US" sz="1600" b="0" dirty="0" smtClean="0"/>
                <a:t>연료전지</a:t>
              </a:r>
              <a:r>
                <a:rPr lang="en-US" altLang="ko-KR" sz="1600" b="0" dirty="0" smtClean="0"/>
                <a:t>(</a:t>
              </a:r>
              <a:r>
                <a:rPr lang="ko-KR" altLang="en-US" sz="1600" b="0" dirty="0" smtClean="0"/>
                <a:t>평택 </a:t>
              </a:r>
              <a:r>
                <a:rPr lang="ko-KR" altLang="en-US" sz="1600" b="0" dirty="0" err="1" smtClean="0"/>
                <a:t>소사벌</a:t>
              </a:r>
              <a:r>
                <a:rPr lang="ko-KR" altLang="en-US" sz="1600" b="0" dirty="0" smtClean="0"/>
                <a:t> 지구 등</a:t>
              </a:r>
              <a:r>
                <a:rPr lang="en-US" altLang="ko-KR" sz="1600" b="0" dirty="0" smtClean="0"/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0" dirty="0" smtClean="0"/>
                <a:t>(4) RDF </a:t>
              </a:r>
              <a:r>
                <a:rPr lang="ko-KR" altLang="en-US" sz="1600" b="0" dirty="0" smtClean="0"/>
                <a:t>전용보일러</a:t>
              </a:r>
              <a:r>
                <a:rPr lang="en-US" altLang="ko-KR" sz="1600" b="0" dirty="0" smtClean="0"/>
                <a:t>(</a:t>
              </a:r>
              <a:r>
                <a:rPr lang="ko-KR" altLang="en-US" sz="1600" b="0" dirty="0" smtClean="0"/>
                <a:t>원주 혁신도시 등</a:t>
              </a:r>
              <a:r>
                <a:rPr lang="en-US" altLang="ko-KR" sz="1600" b="0" dirty="0" smtClean="0"/>
                <a:t>) </a:t>
              </a:r>
              <a:r>
                <a:rPr lang="ko-KR" altLang="en-US" sz="1600" b="0" dirty="0" smtClean="0"/>
                <a:t>등 다수 신도시에 적용예정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0" dirty="0" smtClean="0">
                  <a:solidFill>
                    <a:srgbClr val="C00000"/>
                  </a:solidFill>
                </a:rPr>
                <a:t>[</a:t>
              </a:r>
              <a:r>
                <a:rPr lang="ko-KR" altLang="en-US" sz="1600" b="0" dirty="0" err="1" smtClean="0">
                  <a:solidFill>
                    <a:srgbClr val="C00000"/>
                  </a:solidFill>
                </a:rPr>
                <a:t>적용시</a:t>
              </a:r>
              <a:r>
                <a:rPr lang="ko-KR" altLang="en-US" sz="1600" b="0" dirty="0" smtClean="0">
                  <a:solidFill>
                    <a:srgbClr val="C00000"/>
                  </a:solidFill>
                </a:rPr>
                <a:t> 고려사항</a:t>
              </a:r>
              <a:r>
                <a:rPr lang="en-US" altLang="ko-KR" sz="1600" b="0" dirty="0" smtClean="0">
                  <a:solidFill>
                    <a:srgbClr val="C00000"/>
                  </a:solidFill>
                </a:rPr>
                <a:t>]</a:t>
              </a:r>
              <a:r>
                <a:rPr lang="en-US" altLang="ko-KR" sz="1600" b="0" dirty="0" smtClean="0"/>
                <a:t> (1) </a:t>
              </a:r>
              <a:r>
                <a:rPr lang="ko-KR" altLang="en-US" sz="1600" b="0" dirty="0" smtClean="0"/>
                <a:t>일조량</a:t>
              </a:r>
              <a:r>
                <a:rPr lang="en-US" altLang="ko-KR" sz="1600" b="0" dirty="0" smtClean="0"/>
                <a:t>, </a:t>
              </a:r>
              <a:r>
                <a:rPr lang="ko-KR" altLang="en-US" sz="1600" b="0" dirty="0" smtClean="0"/>
                <a:t>풍속</a:t>
              </a:r>
              <a:r>
                <a:rPr lang="en-US" altLang="ko-KR" sz="1600" b="0" dirty="0" smtClean="0"/>
                <a:t>, </a:t>
              </a:r>
              <a:r>
                <a:rPr lang="ko-KR" altLang="en-US" sz="1600" b="0" dirty="0" smtClean="0"/>
                <a:t>지반구조 등 지역여건 고려하여 적용요소선택</a:t>
              </a:r>
              <a:endParaRPr lang="en-US" altLang="ko-KR" sz="1600" b="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600" b="0" dirty="0" smtClean="0"/>
                <a:t>(2)</a:t>
              </a:r>
              <a:r>
                <a:rPr lang="ko-KR" altLang="en-US" sz="1600" b="0" dirty="0" smtClean="0"/>
                <a:t>발전단가가 높은 수준이므로 국가지원 고려</a:t>
              </a:r>
            </a:p>
          </p:txBody>
        </p:sp>
        <p:pic>
          <p:nvPicPr>
            <p:cNvPr id="59" name="Picture 66" descr="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74364" y="5775352"/>
              <a:ext cx="197157" cy="171450"/>
            </a:xfrm>
            <a:prstGeom prst="rect">
              <a:avLst/>
            </a:prstGeom>
            <a:noFill/>
          </p:spPr>
        </p:pic>
        <p:sp>
          <p:nvSpPr>
            <p:cNvPr id="60" name="직사각형 59"/>
            <p:cNvSpPr/>
            <p:nvPr/>
          </p:nvSpPr>
          <p:spPr>
            <a:xfrm>
              <a:off x="842173" y="4050451"/>
              <a:ext cx="18229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spc="50" dirty="0" err="1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rgbClr val="FFDC64"/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저탄소</a:t>
              </a:r>
              <a:r>
                <a:rPr lang="ko-KR" altLang="en-US" sz="2000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rgbClr val="FFDC64"/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</a:rPr>
                <a:t> 에너지</a:t>
              </a:r>
              <a:endParaRPr lang="en-US" altLang="ko-KR" sz="200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DC64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endParaRPr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785814" y="6296025"/>
              <a:ext cx="7405686" cy="392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20000"/>
                </a:spcBef>
                <a:buFont typeface="HY견고딕" pitchFamily="18" charset="-127"/>
                <a:buNone/>
              </a:pPr>
              <a:r>
                <a:rPr lang="en-US" altLang="ko-KR" sz="1500" b="0" dirty="0" smtClean="0"/>
                <a:t>※</a:t>
              </a:r>
              <a:r>
                <a:rPr lang="ko-KR" altLang="en-US" sz="1500" b="0" dirty="0" smtClean="0"/>
                <a:t> 태양광 발전단가</a:t>
              </a:r>
              <a:r>
                <a:rPr lang="en-US" altLang="ko-KR" sz="1500" b="0" dirty="0" smtClean="0"/>
                <a:t>:600</a:t>
              </a:r>
              <a:r>
                <a:rPr lang="ko-KR" altLang="en-US" sz="1500" b="0" dirty="0" smtClean="0"/>
                <a:t>원</a:t>
              </a:r>
              <a:r>
                <a:rPr lang="en-US" altLang="ko-KR" sz="1500" b="0" dirty="0" smtClean="0"/>
                <a:t>/kWh(15</a:t>
              </a:r>
              <a:r>
                <a:rPr lang="ko-KR" altLang="en-US" sz="1500" b="0" dirty="0" err="1" smtClean="0"/>
                <a:t>년기준</a:t>
              </a:r>
              <a:r>
                <a:rPr lang="en-US" altLang="ko-KR" sz="1500" b="0" dirty="0" smtClean="0"/>
                <a:t>), </a:t>
              </a:r>
              <a:r>
                <a:rPr lang="ko-KR" altLang="en-US" sz="1500" b="0" dirty="0" smtClean="0"/>
                <a:t>석탄</a:t>
              </a:r>
              <a:r>
                <a:rPr lang="en-US" altLang="ko-KR" sz="1500" b="0" dirty="0" smtClean="0"/>
                <a:t>:73</a:t>
              </a:r>
              <a:r>
                <a:rPr lang="ko-KR" altLang="en-US" sz="1500" b="0" dirty="0" smtClean="0"/>
                <a:t>원</a:t>
              </a:r>
              <a:r>
                <a:rPr lang="en-US" altLang="ko-KR" sz="1500" b="0" dirty="0" smtClean="0"/>
                <a:t>/kWh, LNG:183</a:t>
              </a:r>
              <a:r>
                <a:rPr lang="ko-KR" altLang="en-US" sz="1500" b="0" dirty="0" smtClean="0"/>
                <a:t>원</a:t>
              </a:r>
              <a:r>
                <a:rPr lang="en-US" altLang="ko-KR" sz="1500" b="0" dirty="0" smtClean="0"/>
                <a:t>/kWh</a:t>
              </a:r>
              <a:endParaRPr lang="ko-KR" altLang="en-US" sz="1500" b="0" dirty="0"/>
            </a:p>
          </p:txBody>
        </p:sp>
      </p:grpSp>
      <p:sp>
        <p:nvSpPr>
          <p:cNvPr id="43" name="Text Box 71"/>
          <p:cNvSpPr txBox="1">
            <a:spLocks noChangeArrowheads="1"/>
          </p:cNvSpPr>
          <p:nvPr/>
        </p:nvSpPr>
        <p:spPr bwMode="auto">
          <a:xfrm>
            <a:off x="912132" y="1527883"/>
            <a:ext cx="7788248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C00000"/>
                </a:solidFill>
              </a:rPr>
              <a:t>[</a:t>
            </a:r>
            <a:r>
              <a:rPr lang="ko-KR" altLang="en-US" sz="1600" b="0" dirty="0" smtClean="0">
                <a:solidFill>
                  <a:srgbClr val="C00000"/>
                </a:solidFill>
              </a:rPr>
              <a:t>국내 적용사례</a:t>
            </a:r>
            <a:r>
              <a:rPr lang="en-US" altLang="ko-KR" sz="1600" b="0" dirty="0" smtClean="0">
                <a:solidFill>
                  <a:srgbClr val="C00000"/>
                </a:solidFill>
              </a:rPr>
              <a:t>] </a:t>
            </a:r>
            <a:r>
              <a:rPr lang="en-US" altLang="ko-KR" sz="1600" b="0" dirty="0" smtClean="0"/>
              <a:t>(1) </a:t>
            </a:r>
            <a:r>
              <a:rPr lang="ko-KR" altLang="en-US" sz="1600" b="0" dirty="0" smtClean="0"/>
              <a:t>국내에 </a:t>
            </a:r>
            <a:r>
              <a:rPr lang="en-US" altLang="ko-KR" sz="1600" b="0" dirty="0" smtClean="0"/>
              <a:t>&lt;</a:t>
            </a:r>
            <a:r>
              <a:rPr lang="ko-KR" altLang="en-US" sz="1600" b="0" dirty="0" smtClean="0"/>
              <a:t>차 없는 도시</a:t>
            </a:r>
            <a:r>
              <a:rPr lang="en-US" altLang="ko-KR" sz="1600" b="0" dirty="0" smtClean="0"/>
              <a:t>&gt; </a:t>
            </a:r>
            <a:r>
              <a:rPr lang="ko-KR" altLang="en-US" sz="1600" b="0" dirty="0" smtClean="0"/>
              <a:t>조성사례 없음</a:t>
            </a:r>
            <a:r>
              <a:rPr lang="en-US" altLang="ko-KR" sz="1600" b="0" dirty="0" smtClean="0"/>
              <a:t>, (2) </a:t>
            </a:r>
            <a:r>
              <a:rPr lang="ko-KR" altLang="en-US" sz="1600" b="0" dirty="0" smtClean="0"/>
              <a:t>창원에서 공영 </a:t>
            </a:r>
            <a:endParaRPr lang="en-US" altLang="ko-KR" sz="1600" b="0" dirty="0" smtClean="0"/>
          </a:p>
          <a:p>
            <a:pPr>
              <a:lnSpc>
                <a:spcPct val="150000"/>
              </a:lnSpc>
            </a:pPr>
            <a:r>
              <a:rPr lang="ko-KR" altLang="en-US" sz="1600" b="0" dirty="0" smtClean="0"/>
              <a:t>자전거 시스템 구축 </a:t>
            </a:r>
            <a:r>
              <a:rPr lang="ko-KR" altLang="en-US" sz="1600" b="0" dirty="0" err="1" smtClean="0"/>
              <a:t>추진중</a:t>
            </a:r>
            <a:r>
              <a:rPr lang="en-US" altLang="ko-KR" sz="1600" b="0" dirty="0" smtClean="0"/>
              <a:t>, (3) KAIST</a:t>
            </a:r>
            <a:r>
              <a:rPr lang="ko-KR" altLang="en-US" sz="1600" b="0" dirty="0" smtClean="0"/>
              <a:t>와 한국 트램은 온라인 전기자동차 및 태양광 노면전차 실용화 기술개발</a:t>
            </a:r>
            <a:r>
              <a:rPr lang="en-US" altLang="ko-KR" sz="1600" b="0" dirty="0" smtClean="0"/>
              <a:t>(2009</a:t>
            </a:r>
            <a:r>
              <a:rPr lang="ko-KR" altLang="en-US" sz="1600" b="0" dirty="0" smtClean="0"/>
              <a:t>년</a:t>
            </a:r>
            <a:r>
              <a:rPr lang="en-US" altLang="ko-KR" sz="1600" b="0" dirty="0" smtClean="0"/>
              <a:t>), </a:t>
            </a:r>
            <a:r>
              <a:rPr lang="ko-KR" altLang="en-US" sz="1600" b="0" dirty="0" smtClean="0"/>
              <a:t>향후 시범사업 예정</a:t>
            </a:r>
            <a:r>
              <a:rPr lang="en-US" altLang="ko-KR" sz="1600" b="0" dirty="0" smtClean="0"/>
              <a:t>(2010</a:t>
            </a:r>
            <a:r>
              <a:rPr lang="ko-KR" altLang="en-US" sz="1600" b="0" dirty="0" smtClean="0"/>
              <a:t>년</a:t>
            </a:r>
            <a:r>
              <a:rPr lang="en-US" altLang="ko-KR" sz="1600" b="0" dirty="0" smtClean="0"/>
              <a:t>)</a:t>
            </a:r>
            <a:endParaRPr lang="ko-KR" altLang="en-US" sz="1600" b="0" dirty="0" smtClean="0"/>
          </a:p>
          <a:p>
            <a:pPr>
              <a:lnSpc>
                <a:spcPct val="150000"/>
              </a:lnSpc>
            </a:pPr>
            <a:r>
              <a:rPr lang="en-US" altLang="ko-KR" sz="1600" b="0" dirty="0" smtClean="0">
                <a:solidFill>
                  <a:srgbClr val="C00000"/>
                </a:solidFill>
              </a:rPr>
              <a:t>[</a:t>
            </a:r>
            <a:r>
              <a:rPr lang="ko-KR" altLang="en-US" sz="1600" b="0" dirty="0" err="1" smtClean="0">
                <a:solidFill>
                  <a:srgbClr val="C00000"/>
                </a:solidFill>
              </a:rPr>
              <a:t>적용시</a:t>
            </a:r>
            <a:r>
              <a:rPr lang="ko-KR" altLang="en-US" sz="1600" b="0" dirty="0" smtClean="0">
                <a:solidFill>
                  <a:srgbClr val="C00000"/>
                </a:solidFill>
              </a:rPr>
              <a:t> 고려사항</a:t>
            </a:r>
            <a:r>
              <a:rPr lang="en-US" altLang="ko-KR" sz="1600" b="0" dirty="0" smtClean="0">
                <a:solidFill>
                  <a:srgbClr val="C00000"/>
                </a:solidFill>
              </a:rPr>
              <a:t>]</a:t>
            </a:r>
            <a:r>
              <a:rPr lang="en-US" altLang="ko-KR" sz="1600" b="0" dirty="0" smtClean="0"/>
              <a:t>(1) </a:t>
            </a:r>
            <a:r>
              <a:rPr lang="ko-KR" altLang="en-US" sz="1600" b="0" dirty="0" smtClean="0"/>
              <a:t>지역여건</a:t>
            </a:r>
            <a:r>
              <a:rPr lang="en-US" altLang="ko-KR" sz="1600" b="0" dirty="0" smtClean="0"/>
              <a:t>, </a:t>
            </a:r>
            <a:r>
              <a:rPr lang="ko-KR" altLang="en-US" sz="1600" b="0" dirty="0" smtClean="0"/>
              <a:t>이용 </a:t>
            </a:r>
            <a:r>
              <a:rPr lang="ko-KR" altLang="en-US" sz="1600" b="0" dirty="0" err="1" smtClean="0"/>
              <a:t>승객수</a:t>
            </a:r>
            <a:r>
              <a:rPr lang="en-US" altLang="ko-KR" sz="1600" b="0" dirty="0" smtClean="0"/>
              <a:t>, </a:t>
            </a:r>
            <a:r>
              <a:rPr lang="ko-KR" altLang="en-US" sz="1600" b="0" dirty="0" smtClean="0"/>
              <a:t>경제성 등 종합 </a:t>
            </a:r>
            <a:r>
              <a:rPr lang="ko-KR" altLang="en-US" sz="1600" b="0" dirty="0" err="1" smtClean="0"/>
              <a:t>분석후</a:t>
            </a:r>
            <a:r>
              <a:rPr lang="ko-KR" altLang="en-US" sz="1600" b="0" dirty="0" smtClean="0"/>
              <a:t> 도입검토</a:t>
            </a:r>
            <a:r>
              <a:rPr lang="en-US" altLang="ko-KR" sz="1600" b="0" dirty="0" smtClean="0"/>
              <a:t>, (2) </a:t>
            </a:r>
            <a:r>
              <a:rPr lang="ko-KR" altLang="en-US" sz="1600" b="0" dirty="0" smtClean="0"/>
              <a:t>자동차 이용 최소화 등에 따른 주민 인센티브 부여방안 검토</a:t>
            </a:r>
            <a:r>
              <a:rPr lang="en-US" altLang="ko-KR" sz="1600" b="0" dirty="0" smtClean="0"/>
              <a:t>, (3) </a:t>
            </a:r>
            <a:r>
              <a:rPr lang="ko-KR" altLang="en-US" sz="1600" b="0" dirty="0" smtClean="0"/>
              <a:t>녹색교통 인프라 개편</a:t>
            </a:r>
            <a:r>
              <a:rPr lang="en-US" altLang="ko-KR" sz="1600" b="0" dirty="0" smtClean="0"/>
              <a:t>(</a:t>
            </a:r>
            <a:r>
              <a:rPr lang="ko-KR" altLang="en-US" sz="1600" b="0" dirty="0" smtClean="0"/>
              <a:t>공용 주차장</a:t>
            </a:r>
            <a:r>
              <a:rPr lang="en-US" altLang="ko-KR" sz="1600" b="0" dirty="0" smtClean="0"/>
              <a:t>, </a:t>
            </a:r>
            <a:r>
              <a:rPr lang="ko-KR" altLang="en-US" sz="1600" b="0" dirty="0" smtClean="0"/>
              <a:t>자전거 도로</a:t>
            </a:r>
            <a:r>
              <a:rPr lang="en-US" altLang="ko-KR" sz="1600" b="0" dirty="0" smtClean="0"/>
              <a:t>, </a:t>
            </a:r>
            <a:r>
              <a:rPr lang="ko-KR" altLang="en-US" sz="1600" b="0" dirty="0" smtClean="0"/>
              <a:t>레일 등</a:t>
            </a:r>
            <a:r>
              <a:rPr lang="en-US" altLang="ko-KR" sz="1600" b="0" dirty="0" smtClean="0"/>
              <a:t>) </a:t>
            </a:r>
            <a:r>
              <a:rPr lang="ko-KR" altLang="en-US" sz="1600" b="0" dirty="0" smtClean="0"/>
              <a:t>고려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573633" y="643978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19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16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contents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1564378" y="2330355"/>
            <a:ext cx="5512697" cy="40626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사업 추진목적 </a:t>
            </a:r>
            <a:endParaRPr lang="en-US" altLang="ko-KR" sz="24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사업 대상지 분석</a:t>
            </a:r>
            <a:endParaRPr lang="en-US" altLang="ko-KR" sz="24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endParaRPr lang="en-US" altLang="ko-KR" sz="24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</a:pPr>
            <a:r>
              <a:rPr lang="en-US" altLang="ko-KR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 - </a:t>
            </a:r>
            <a:r>
              <a:rPr lang="ko-KR" altLang="en-US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물</a:t>
            </a:r>
            <a:r>
              <a:rPr lang="en-US" altLang="ko-KR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</a:t>
            </a:r>
            <a:r>
              <a:rPr lang="ko-KR" altLang="en-US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자원순환</a:t>
            </a:r>
            <a:endParaRPr lang="en-US" altLang="ko-KR" sz="20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</a:pPr>
            <a:r>
              <a:rPr lang="en-US" altLang="ko-KR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 - </a:t>
            </a:r>
            <a:r>
              <a:rPr lang="ko-KR" altLang="en-US" sz="2000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저탄소</a:t>
            </a:r>
            <a:r>
              <a:rPr lang="ko-KR" altLang="en-US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주택</a:t>
            </a:r>
            <a:endParaRPr lang="en-US" altLang="ko-KR" sz="20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</a:pPr>
            <a:r>
              <a:rPr lang="ko-KR" altLang="en-US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 </a:t>
            </a:r>
            <a:r>
              <a:rPr lang="en-US" altLang="ko-KR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- </a:t>
            </a:r>
            <a:r>
              <a:rPr lang="ko-KR" altLang="en-US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생태녹지</a:t>
            </a:r>
            <a:endParaRPr lang="en-US" altLang="ko-KR" sz="20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</a:pPr>
            <a:r>
              <a:rPr lang="en-US" altLang="ko-KR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 - </a:t>
            </a:r>
            <a:r>
              <a:rPr lang="ko-KR" altLang="en-US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녹색교통</a:t>
            </a:r>
            <a:endParaRPr lang="en-US" altLang="ko-KR" sz="20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</a:pPr>
            <a:r>
              <a:rPr lang="en-US" altLang="ko-KR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 - </a:t>
            </a:r>
            <a:r>
              <a:rPr lang="ko-KR" altLang="en-US" sz="2000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저탄소</a:t>
            </a:r>
            <a:r>
              <a:rPr lang="ko-KR" altLang="en-US" sz="20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에너지</a:t>
            </a:r>
            <a:endParaRPr lang="en-US" altLang="ko-KR" sz="20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82709" y="1432735"/>
            <a:ext cx="7089775" cy="854075"/>
            <a:chOff x="501650" y="3854450"/>
            <a:chExt cx="7089775" cy="854075"/>
          </a:xfrm>
        </p:grpSpPr>
        <p:pic>
          <p:nvPicPr>
            <p:cNvPr id="14" name="Picture 6" descr="p1001"/>
            <p:cNvPicPr>
              <a:picLocks noChangeAspect="1" noChangeArrowheads="1"/>
            </p:cNvPicPr>
            <p:nvPr/>
          </p:nvPicPr>
          <p:blipFill>
            <a:blip r:embed="rId4">
              <a:lum bright="-6000" contrast="24000"/>
            </a:blip>
            <a:srcRect l="7477"/>
            <a:stretch>
              <a:fillRect/>
            </a:stretch>
          </p:blipFill>
          <p:spPr bwMode="auto">
            <a:xfrm>
              <a:off x="909639" y="4027488"/>
              <a:ext cx="6681786" cy="600075"/>
            </a:xfrm>
            <a:prstGeom prst="rect">
              <a:avLst/>
            </a:prstGeom>
            <a:noFill/>
          </p:spPr>
        </p:pic>
        <p:pic>
          <p:nvPicPr>
            <p:cNvPr id="15" name="Picture 7" descr="서울시 PT-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650" y="3854450"/>
              <a:ext cx="873125" cy="854075"/>
            </a:xfrm>
            <a:prstGeom prst="rect">
              <a:avLst/>
            </a:prstGeom>
            <a:noFill/>
          </p:spPr>
        </p:pic>
        <p:sp>
          <p:nvSpPr>
            <p:cNvPr id="16" name="직사각형 15"/>
            <p:cNvSpPr/>
            <p:nvPr/>
          </p:nvSpPr>
          <p:spPr>
            <a:xfrm>
              <a:off x="1366563" y="4034135"/>
              <a:ext cx="5976316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강릉시</a:t>
              </a:r>
              <a:r>
                <a:rPr lang="en-US" altLang="ko-KR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, </a:t>
              </a:r>
              <a:r>
                <a:rPr lang="ko-KR" altLang="en-US" sz="2600" dirty="0" err="1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저탄소</a:t>
              </a:r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 녹색시범도시 제안 현황</a:t>
              </a:r>
              <a:endParaRPr lang="ko-KR" altLang="en-US" sz="26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625148" y="3966658"/>
              <a:ext cx="63831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3500" dirty="0" smtClean="0">
                  <a:solidFill>
                    <a:srgbClr val="286E8C"/>
                  </a:solidFill>
                  <a:latin typeface="휴먼옛체" pitchFamily="18" charset="-127"/>
                  <a:ea typeface="휴먼옛체" pitchFamily="18" charset="-127"/>
                </a:rPr>
                <a:t>Ⅲ</a:t>
              </a:r>
              <a:endParaRPr lang="ko-KR" altLang="en-US" sz="3500" dirty="0">
                <a:solidFill>
                  <a:srgbClr val="286E8C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20"/>
          <p:cNvSpPr>
            <a:spLocks noChangeArrowheads="1"/>
          </p:cNvSpPr>
          <p:nvPr/>
        </p:nvSpPr>
        <p:spPr bwMode="auto">
          <a:xfrm>
            <a:off x="1982788" y="1525588"/>
            <a:ext cx="4664075" cy="46656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8966B0">
                  <a:alpha val="60001"/>
                </a:srgbClr>
              </a:gs>
              <a:gs pos="100000">
                <a:srgbClr val="3F2F51">
                  <a:alpha val="60001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en-US">
              <a:latin typeface="HY각헤드라인M" pitchFamily="18" charset="-127"/>
              <a:ea typeface="HY각헤드라인M" pitchFamily="18" charset="-127"/>
            </a:endParaRPr>
          </a:p>
        </p:txBody>
      </p:sp>
      <p:sp>
        <p:nvSpPr>
          <p:cNvPr id="3" name="AutoShape 121"/>
          <p:cNvSpPr>
            <a:spLocks noChangeArrowheads="1"/>
          </p:cNvSpPr>
          <p:nvPr/>
        </p:nvSpPr>
        <p:spPr bwMode="auto">
          <a:xfrm rot="3446172">
            <a:off x="1991519" y="1535907"/>
            <a:ext cx="4645025" cy="464343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22 w 21600"/>
              <a:gd name="T13" fmla="*/ 0 h 21600"/>
              <a:gd name="T14" fmla="*/ 21378 w 21600"/>
              <a:gd name="T15" fmla="*/ 1189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375" y="10368"/>
                </a:moveTo>
                <a:cubicBezTo>
                  <a:pt x="5600" y="7538"/>
                  <a:pt x="7961" y="5357"/>
                  <a:pt x="10800" y="5358"/>
                </a:cubicBezTo>
                <a:cubicBezTo>
                  <a:pt x="13638" y="5358"/>
                  <a:pt x="15999" y="7538"/>
                  <a:pt x="16224" y="10368"/>
                </a:cubicBezTo>
                <a:lnTo>
                  <a:pt x="21565" y="9942"/>
                </a:lnTo>
                <a:cubicBezTo>
                  <a:pt x="21118" y="4328"/>
                  <a:pt x="16432" y="-1"/>
                  <a:pt x="10799" y="0"/>
                </a:cubicBezTo>
                <a:cubicBezTo>
                  <a:pt x="5167" y="0"/>
                  <a:pt x="481" y="4328"/>
                  <a:pt x="34" y="9942"/>
                </a:cubicBezTo>
                <a:close/>
              </a:path>
            </a:pathLst>
          </a:custGeom>
          <a:gradFill rotWithShape="0">
            <a:gsLst>
              <a:gs pos="0">
                <a:srgbClr val="99CC00">
                  <a:alpha val="60001"/>
                </a:srgbClr>
              </a:gs>
              <a:gs pos="100000">
                <a:srgbClr val="475E00">
                  <a:alpha val="60001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en-US">
              <a:latin typeface="HY각헤드라인M" pitchFamily="18" charset="-127"/>
              <a:ea typeface="HY각헤드라인M" pitchFamily="18" charset="-127"/>
            </a:endParaRPr>
          </a:p>
        </p:txBody>
      </p:sp>
      <p:sp>
        <p:nvSpPr>
          <p:cNvPr id="4" name="Oval 141"/>
          <p:cNvSpPr>
            <a:spLocks noChangeArrowheads="1"/>
          </p:cNvSpPr>
          <p:nvPr/>
        </p:nvSpPr>
        <p:spPr bwMode="auto">
          <a:xfrm>
            <a:off x="2397125" y="1895475"/>
            <a:ext cx="3854450" cy="3854450"/>
          </a:xfrm>
          <a:prstGeom prst="ellipse">
            <a:avLst/>
          </a:prstGeom>
          <a:noFill/>
          <a:ln w="88900" algn="ctr">
            <a:solidFill>
              <a:srgbClr val="339966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en-US">
              <a:latin typeface="HY각헤드라인M" pitchFamily="18" charset="-127"/>
              <a:ea typeface="HY각헤드라인M" pitchFamily="18" charset="-127"/>
            </a:endParaRPr>
          </a:p>
        </p:txBody>
      </p:sp>
      <p:grpSp>
        <p:nvGrpSpPr>
          <p:cNvPr id="5" name="Group 130"/>
          <p:cNvGrpSpPr>
            <a:grpSpLocks/>
          </p:cNvGrpSpPr>
          <p:nvPr/>
        </p:nvGrpSpPr>
        <p:grpSpPr bwMode="auto">
          <a:xfrm>
            <a:off x="3194050" y="2682875"/>
            <a:ext cx="2346325" cy="2346325"/>
            <a:chOff x="1020" y="890"/>
            <a:chExt cx="978" cy="977"/>
          </a:xfrm>
        </p:grpSpPr>
        <p:sp>
          <p:nvSpPr>
            <p:cNvPr id="6" name="Freeform 131"/>
            <p:cNvSpPr>
              <a:spLocks/>
            </p:cNvSpPr>
            <p:nvPr/>
          </p:nvSpPr>
          <p:spPr bwMode="auto">
            <a:xfrm>
              <a:off x="1506" y="983"/>
              <a:ext cx="492" cy="587"/>
            </a:xfrm>
            <a:custGeom>
              <a:avLst/>
              <a:gdLst>
                <a:gd name="T0" fmla="*/ 0 w 1475"/>
                <a:gd name="T1" fmla="*/ 0 h 1760"/>
                <a:gd name="T2" fmla="*/ 0 w 1475"/>
                <a:gd name="T3" fmla="*/ 0 h 1760"/>
                <a:gd name="T4" fmla="*/ 0 w 1475"/>
                <a:gd name="T5" fmla="*/ 0 h 1760"/>
                <a:gd name="T6" fmla="*/ 0 w 1475"/>
                <a:gd name="T7" fmla="*/ 0 h 1760"/>
                <a:gd name="T8" fmla="*/ 0 w 1475"/>
                <a:gd name="T9" fmla="*/ 0 h 1760"/>
                <a:gd name="T10" fmla="*/ 0 w 1475"/>
                <a:gd name="T11" fmla="*/ 0 h 1760"/>
                <a:gd name="T12" fmla="*/ 0 w 1475"/>
                <a:gd name="T13" fmla="*/ 0 h 1760"/>
                <a:gd name="T14" fmla="*/ 0 w 1475"/>
                <a:gd name="T15" fmla="*/ 0 h 1760"/>
                <a:gd name="T16" fmla="*/ 0 w 1475"/>
                <a:gd name="T17" fmla="*/ 0 h 1760"/>
                <a:gd name="T18" fmla="*/ 0 w 1475"/>
                <a:gd name="T19" fmla="*/ 0 h 1760"/>
                <a:gd name="T20" fmla="*/ 0 w 1475"/>
                <a:gd name="T21" fmla="*/ 0 h 1760"/>
                <a:gd name="T22" fmla="*/ 0 w 1475"/>
                <a:gd name="T23" fmla="*/ 0 h 1760"/>
                <a:gd name="T24" fmla="*/ 0 w 1475"/>
                <a:gd name="T25" fmla="*/ 0 h 1760"/>
                <a:gd name="T26" fmla="*/ 0 w 1475"/>
                <a:gd name="T27" fmla="*/ 0 h 1760"/>
                <a:gd name="T28" fmla="*/ 0 w 1475"/>
                <a:gd name="T29" fmla="*/ 0 h 1760"/>
                <a:gd name="T30" fmla="*/ 0 w 1475"/>
                <a:gd name="T31" fmla="*/ 0 h 1760"/>
                <a:gd name="T32" fmla="*/ 0 w 1475"/>
                <a:gd name="T33" fmla="*/ 0 h 1760"/>
                <a:gd name="T34" fmla="*/ 0 w 1475"/>
                <a:gd name="T35" fmla="*/ 0 h 1760"/>
                <a:gd name="T36" fmla="*/ 0 w 1475"/>
                <a:gd name="T37" fmla="*/ 0 h 1760"/>
                <a:gd name="T38" fmla="*/ 0 w 1475"/>
                <a:gd name="T39" fmla="*/ 0 h 1760"/>
                <a:gd name="T40" fmla="*/ 0 w 1475"/>
                <a:gd name="T41" fmla="*/ 0 h 1760"/>
                <a:gd name="T42" fmla="*/ 0 w 1475"/>
                <a:gd name="T43" fmla="*/ 0 h 1760"/>
                <a:gd name="T44" fmla="*/ 0 w 1475"/>
                <a:gd name="T45" fmla="*/ 0 h 1760"/>
                <a:gd name="T46" fmla="*/ 0 w 1475"/>
                <a:gd name="T47" fmla="*/ 0 h 1760"/>
                <a:gd name="T48" fmla="*/ 0 w 1475"/>
                <a:gd name="T49" fmla="*/ 0 h 1760"/>
                <a:gd name="T50" fmla="*/ 0 w 1475"/>
                <a:gd name="T51" fmla="*/ 0 h 1760"/>
                <a:gd name="T52" fmla="*/ 0 w 1475"/>
                <a:gd name="T53" fmla="*/ 0 h 1760"/>
                <a:gd name="T54" fmla="*/ 0 w 1475"/>
                <a:gd name="T55" fmla="*/ 0 h 1760"/>
                <a:gd name="T56" fmla="*/ 0 w 1475"/>
                <a:gd name="T57" fmla="*/ 0 h 1760"/>
                <a:gd name="T58" fmla="*/ 0 w 1475"/>
                <a:gd name="T59" fmla="*/ 0 h 1760"/>
                <a:gd name="T60" fmla="*/ 0 w 1475"/>
                <a:gd name="T61" fmla="*/ 0 h 1760"/>
                <a:gd name="T62" fmla="*/ 0 w 1475"/>
                <a:gd name="T63" fmla="*/ 0 h 1760"/>
                <a:gd name="T64" fmla="*/ 0 w 1475"/>
                <a:gd name="T65" fmla="*/ 0 h 1760"/>
                <a:gd name="T66" fmla="*/ 0 w 1475"/>
                <a:gd name="T67" fmla="*/ 0 h 1760"/>
                <a:gd name="T68" fmla="*/ 0 w 1475"/>
                <a:gd name="T69" fmla="*/ 0 h 1760"/>
                <a:gd name="T70" fmla="*/ 0 w 1475"/>
                <a:gd name="T71" fmla="*/ 0 h 1760"/>
                <a:gd name="T72" fmla="*/ 0 w 1475"/>
                <a:gd name="T73" fmla="*/ 0 h 1760"/>
                <a:gd name="T74" fmla="*/ 0 w 1475"/>
                <a:gd name="T75" fmla="*/ 0 h 1760"/>
                <a:gd name="T76" fmla="*/ 0 w 1475"/>
                <a:gd name="T77" fmla="*/ 0 h 1760"/>
                <a:gd name="T78" fmla="*/ 0 w 1475"/>
                <a:gd name="T79" fmla="*/ 0 h 1760"/>
                <a:gd name="T80" fmla="*/ 0 w 1475"/>
                <a:gd name="T81" fmla="*/ 0 h 1760"/>
                <a:gd name="T82" fmla="*/ 0 w 1475"/>
                <a:gd name="T83" fmla="*/ 0 h 1760"/>
                <a:gd name="T84" fmla="*/ 0 w 1475"/>
                <a:gd name="T85" fmla="*/ 0 h 1760"/>
                <a:gd name="T86" fmla="*/ 0 w 1475"/>
                <a:gd name="T87" fmla="*/ 0 h 1760"/>
                <a:gd name="T88" fmla="*/ 0 w 1475"/>
                <a:gd name="T89" fmla="*/ 0 h 1760"/>
                <a:gd name="T90" fmla="*/ 0 w 1475"/>
                <a:gd name="T91" fmla="*/ 0 h 1760"/>
                <a:gd name="T92" fmla="*/ 0 w 1475"/>
                <a:gd name="T93" fmla="*/ 0 h 1760"/>
                <a:gd name="T94" fmla="*/ 0 w 1475"/>
                <a:gd name="T95" fmla="*/ 0 h 1760"/>
                <a:gd name="T96" fmla="*/ 0 w 1475"/>
                <a:gd name="T97" fmla="*/ 0 h 17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75"/>
                <a:gd name="T148" fmla="*/ 0 h 1760"/>
                <a:gd name="T149" fmla="*/ 1475 w 1475"/>
                <a:gd name="T150" fmla="*/ 1760 h 17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75" h="1760">
                  <a:moveTo>
                    <a:pt x="595" y="1173"/>
                  </a:moveTo>
                  <a:lnTo>
                    <a:pt x="593" y="1142"/>
                  </a:lnTo>
                  <a:lnTo>
                    <a:pt x="592" y="1112"/>
                  </a:lnTo>
                  <a:lnTo>
                    <a:pt x="585" y="1083"/>
                  </a:lnTo>
                  <a:lnTo>
                    <a:pt x="581" y="1054"/>
                  </a:lnTo>
                  <a:lnTo>
                    <a:pt x="575" y="1027"/>
                  </a:lnTo>
                  <a:lnTo>
                    <a:pt x="567" y="998"/>
                  </a:lnTo>
                  <a:lnTo>
                    <a:pt x="559" y="969"/>
                  </a:lnTo>
                  <a:lnTo>
                    <a:pt x="547" y="944"/>
                  </a:lnTo>
                  <a:lnTo>
                    <a:pt x="537" y="918"/>
                  </a:lnTo>
                  <a:lnTo>
                    <a:pt x="522" y="891"/>
                  </a:lnTo>
                  <a:lnTo>
                    <a:pt x="508" y="867"/>
                  </a:lnTo>
                  <a:lnTo>
                    <a:pt x="494" y="843"/>
                  </a:lnTo>
                  <a:lnTo>
                    <a:pt x="478" y="822"/>
                  </a:lnTo>
                  <a:lnTo>
                    <a:pt x="461" y="798"/>
                  </a:lnTo>
                  <a:lnTo>
                    <a:pt x="440" y="777"/>
                  </a:lnTo>
                  <a:lnTo>
                    <a:pt x="421" y="756"/>
                  </a:lnTo>
                  <a:lnTo>
                    <a:pt x="402" y="737"/>
                  </a:lnTo>
                  <a:lnTo>
                    <a:pt x="380" y="720"/>
                  </a:lnTo>
                  <a:lnTo>
                    <a:pt x="358" y="702"/>
                  </a:lnTo>
                  <a:lnTo>
                    <a:pt x="334" y="685"/>
                  </a:lnTo>
                  <a:lnTo>
                    <a:pt x="312" y="669"/>
                  </a:lnTo>
                  <a:lnTo>
                    <a:pt x="286" y="657"/>
                  </a:lnTo>
                  <a:lnTo>
                    <a:pt x="261" y="643"/>
                  </a:lnTo>
                  <a:lnTo>
                    <a:pt x="237" y="630"/>
                  </a:lnTo>
                  <a:lnTo>
                    <a:pt x="208" y="622"/>
                  </a:lnTo>
                  <a:lnTo>
                    <a:pt x="182" y="610"/>
                  </a:lnTo>
                  <a:lnTo>
                    <a:pt x="153" y="604"/>
                  </a:lnTo>
                  <a:lnTo>
                    <a:pt x="126" y="598"/>
                  </a:lnTo>
                  <a:lnTo>
                    <a:pt x="97" y="592"/>
                  </a:lnTo>
                  <a:lnTo>
                    <a:pt x="66" y="589"/>
                  </a:lnTo>
                  <a:lnTo>
                    <a:pt x="37" y="588"/>
                  </a:lnTo>
                  <a:lnTo>
                    <a:pt x="8" y="585"/>
                  </a:lnTo>
                  <a:lnTo>
                    <a:pt x="7" y="585"/>
                  </a:lnTo>
                  <a:lnTo>
                    <a:pt x="0" y="0"/>
                  </a:lnTo>
                  <a:lnTo>
                    <a:pt x="8" y="0"/>
                  </a:lnTo>
                  <a:lnTo>
                    <a:pt x="37" y="0"/>
                  </a:lnTo>
                  <a:lnTo>
                    <a:pt x="66" y="0"/>
                  </a:lnTo>
                  <a:lnTo>
                    <a:pt x="97" y="2"/>
                  </a:lnTo>
                  <a:lnTo>
                    <a:pt x="127" y="4"/>
                  </a:lnTo>
                  <a:lnTo>
                    <a:pt x="156" y="8"/>
                  </a:lnTo>
                  <a:lnTo>
                    <a:pt x="186" y="12"/>
                  </a:lnTo>
                  <a:lnTo>
                    <a:pt x="214" y="16"/>
                  </a:lnTo>
                  <a:lnTo>
                    <a:pt x="243" y="21"/>
                  </a:lnTo>
                  <a:lnTo>
                    <a:pt x="272" y="27"/>
                  </a:lnTo>
                  <a:lnTo>
                    <a:pt x="299" y="37"/>
                  </a:lnTo>
                  <a:lnTo>
                    <a:pt x="327" y="44"/>
                  </a:lnTo>
                  <a:lnTo>
                    <a:pt x="355" y="51"/>
                  </a:lnTo>
                  <a:lnTo>
                    <a:pt x="384" y="59"/>
                  </a:lnTo>
                  <a:lnTo>
                    <a:pt x="410" y="70"/>
                  </a:lnTo>
                  <a:lnTo>
                    <a:pt x="439" y="80"/>
                  </a:lnTo>
                  <a:lnTo>
                    <a:pt x="465" y="91"/>
                  </a:lnTo>
                  <a:lnTo>
                    <a:pt x="490" y="102"/>
                  </a:lnTo>
                  <a:lnTo>
                    <a:pt x="516" y="114"/>
                  </a:lnTo>
                  <a:lnTo>
                    <a:pt x="541" y="128"/>
                  </a:lnTo>
                  <a:lnTo>
                    <a:pt x="567" y="141"/>
                  </a:lnTo>
                  <a:lnTo>
                    <a:pt x="592" y="153"/>
                  </a:lnTo>
                  <a:lnTo>
                    <a:pt x="616" y="169"/>
                  </a:lnTo>
                  <a:lnTo>
                    <a:pt x="640" y="182"/>
                  </a:lnTo>
                  <a:lnTo>
                    <a:pt x="662" y="200"/>
                  </a:lnTo>
                  <a:lnTo>
                    <a:pt x="686" y="215"/>
                  </a:lnTo>
                  <a:lnTo>
                    <a:pt x="710" y="233"/>
                  </a:lnTo>
                  <a:lnTo>
                    <a:pt x="755" y="267"/>
                  </a:lnTo>
                  <a:lnTo>
                    <a:pt x="798" y="305"/>
                  </a:lnTo>
                  <a:lnTo>
                    <a:pt x="836" y="341"/>
                  </a:lnTo>
                  <a:lnTo>
                    <a:pt x="875" y="382"/>
                  </a:lnTo>
                  <a:lnTo>
                    <a:pt x="911" y="426"/>
                  </a:lnTo>
                  <a:lnTo>
                    <a:pt x="947" y="469"/>
                  </a:lnTo>
                  <a:lnTo>
                    <a:pt x="965" y="494"/>
                  </a:lnTo>
                  <a:lnTo>
                    <a:pt x="979" y="515"/>
                  </a:lnTo>
                  <a:lnTo>
                    <a:pt x="995" y="538"/>
                  </a:lnTo>
                  <a:lnTo>
                    <a:pt x="1009" y="563"/>
                  </a:lnTo>
                  <a:lnTo>
                    <a:pt x="1025" y="588"/>
                  </a:lnTo>
                  <a:lnTo>
                    <a:pt x="1038" y="613"/>
                  </a:lnTo>
                  <a:lnTo>
                    <a:pt x="1052" y="636"/>
                  </a:lnTo>
                  <a:lnTo>
                    <a:pt x="1064" y="662"/>
                  </a:lnTo>
                  <a:lnTo>
                    <a:pt x="1077" y="690"/>
                  </a:lnTo>
                  <a:lnTo>
                    <a:pt x="1089" y="716"/>
                  </a:lnTo>
                  <a:lnTo>
                    <a:pt x="1099" y="741"/>
                  </a:lnTo>
                  <a:lnTo>
                    <a:pt x="1110" y="767"/>
                  </a:lnTo>
                  <a:lnTo>
                    <a:pt x="1119" y="796"/>
                  </a:lnTo>
                  <a:lnTo>
                    <a:pt x="1128" y="822"/>
                  </a:lnTo>
                  <a:lnTo>
                    <a:pt x="1136" y="850"/>
                  </a:lnTo>
                  <a:lnTo>
                    <a:pt x="1142" y="879"/>
                  </a:lnTo>
                  <a:lnTo>
                    <a:pt x="1152" y="907"/>
                  </a:lnTo>
                  <a:lnTo>
                    <a:pt x="1155" y="934"/>
                  </a:lnTo>
                  <a:lnTo>
                    <a:pt x="1162" y="963"/>
                  </a:lnTo>
                  <a:lnTo>
                    <a:pt x="1166" y="994"/>
                  </a:lnTo>
                  <a:lnTo>
                    <a:pt x="1171" y="1021"/>
                  </a:lnTo>
                  <a:lnTo>
                    <a:pt x="1175" y="1053"/>
                  </a:lnTo>
                  <a:lnTo>
                    <a:pt x="1176" y="1082"/>
                  </a:lnTo>
                  <a:lnTo>
                    <a:pt x="1180" y="1112"/>
                  </a:lnTo>
                  <a:lnTo>
                    <a:pt x="1180" y="1142"/>
                  </a:lnTo>
                  <a:lnTo>
                    <a:pt x="1180" y="1173"/>
                  </a:lnTo>
                  <a:lnTo>
                    <a:pt x="1183" y="1173"/>
                  </a:lnTo>
                  <a:lnTo>
                    <a:pt x="1475" y="1173"/>
                  </a:lnTo>
                  <a:lnTo>
                    <a:pt x="889" y="1760"/>
                  </a:lnTo>
                  <a:lnTo>
                    <a:pt x="302" y="1173"/>
                  </a:lnTo>
                  <a:lnTo>
                    <a:pt x="595" y="1173"/>
                  </a:lnTo>
                  <a:close/>
                </a:path>
              </a:pathLst>
            </a:cu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endParaRPr lang="ko-KR" altLang="en-US">
                <a:latin typeface="HY각헤드라인M" pitchFamily="18" charset="-127"/>
                <a:ea typeface="HY각헤드라인M" pitchFamily="18" charset="-127"/>
              </a:endParaRPr>
            </a:p>
          </p:txBody>
        </p:sp>
        <p:sp>
          <p:nvSpPr>
            <p:cNvPr id="7" name="Freeform 132"/>
            <p:cNvSpPr>
              <a:spLocks/>
            </p:cNvSpPr>
            <p:nvPr/>
          </p:nvSpPr>
          <p:spPr bwMode="auto">
            <a:xfrm>
              <a:off x="1118" y="890"/>
              <a:ext cx="587" cy="490"/>
            </a:xfrm>
            <a:custGeom>
              <a:avLst/>
              <a:gdLst>
                <a:gd name="T0" fmla="*/ 0 w 1760"/>
                <a:gd name="T1" fmla="*/ 0 h 1470"/>
                <a:gd name="T2" fmla="*/ 0 w 1760"/>
                <a:gd name="T3" fmla="*/ 0 h 1470"/>
                <a:gd name="T4" fmla="*/ 0 w 1760"/>
                <a:gd name="T5" fmla="*/ 0 h 1470"/>
                <a:gd name="T6" fmla="*/ 0 w 1760"/>
                <a:gd name="T7" fmla="*/ 0 h 1470"/>
                <a:gd name="T8" fmla="*/ 0 w 1760"/>
                <a:gd name="T9" fmla="*/ 0 h 1470"/>
                <a:gd name="T10" fmla="*/ 0 w 1760"/>
                <a:gd name="T11" fmla="*/ 0 h 1470"/>
                <a:gd name="T12" fmla="*/ 0 w 1760"/>
                <a:gd name="T13" fmla="*/ 0 h 1470"/>
                <a:gd name="T14" fmla="*/ 0 w 1760"/>
                <a:gd name="T15" fmla="*/ 0 h 1470"/>
                <a:gd name="T16" fmla="*/ 0 w 1760"/>
                <a:gd name="T17" fmla="*/ 0 h 1470"/>
                <a:gd name="T18" fmla="*/ 0 w 1760"/>
                <a:gd name="T19" fmla="*/ 0 h 1470"/>
                <a:gd name="T20" fmla="*/ 0 w 1760"/>
                <a:gd name="T21" fmla="*/ 0 h 1470"/>
                <a:gd name="T22" fmla="*/ 0 w 1760"/>
                <a:gd name="T23" fmla="*/ 0 h 1470"/>
                <a:gd name="T24" fmla="*/ 0 w 1760"/>
                <a:gd name="T25" fmla="*/ 0 h 1470"/>
                <a:gd name="T26" fmla="*/ 0 w 1760"/>
                <a:gd name="T27" fmla="*/ 0 h 1470"/>
                <a:gd name="T28" fmla="*/ 0 w 1760"/>
                <a:gd name="T29" fmla="*/ 0 h 1470"/>
                <a:gd name="T30" fmla="*/ 0 w 1760"/>
                <a:gd name="T31" fmla="*/ 0 h 1470"/>
                <a:gd name="T32" fmla="*/ 0 w 1760"/>
                <a:gd name="T33" fmla="*/ 0 h 1470"/>
                <a:gd name="T34" fmla="*/ 0 w 1760"/>
                <a:gd name="T35" fmla="*/ 0 h 1470"/>
                <a:gd name="T36" fmla="*/ 0 w 1760"/>
                <a:gd name="T37" fmla="*/ 0 h 1470"/>
                <a:gd name="T38" fmla="*/ 0 w 1760"/>
                <a:gd name="T39" fmla="*/ 0 h 1470"/>
                <a:gd name="T40" fmla="*/ 0 w 1760"/>
                <a:gd name="T41" fmla="*/ 0 h 1470"/>
                <a:gd name="T42" fmla="*/ 0 w 1760"/>
                <a:gd name="T43" fmla="*/ 0 h 1470"/>
                <a:gd name="T44" fmla="*/ 0 w 1760"/>
                <a:gd name="T45" fmla="*/ 0 h 1470"/>
                <a:gd name="T46" fmla="*/ 0 w 1760"/>
                <a:gd name="T47" fmla="*/ 0 h 1470"/>
                <a:gd name="T48" fmla="*/ 0 w 1760"/>
                <a:gd name="T49" fmla="*/ 0 h 1470"/>
                <a:gd name="T50" fmla="*/ 0 w 1760"/>
                <a:gd name="T51" fmla="*/ 0 h 1470"/>
                <a:gd name="T52" fmla="*/ 0 w 1760"/>
                <a:gd name="T53" fmla="*/ 0 h 1470"/>
                <a:gd name="T54" fmla="*/ 0 w 1760"/>
                <a:gd name="T55" fmla="*/ 0 h 1470"/>
                <a:gd name="T56" fmla="*/ 0 w 1760"/>
                <a:gd name="T57" fmla="*/ 0 h 1470"/>
                <a:gd name="T58" fmla="*/ 0 w 1760"/>
                <a:gd name="T59" fmla="*/ 0 h 1470"/>
                <a:gd name="T60" fmla="*/ 0 w 1760"/>
                <a:gd name="T61" fmla="*/ 0 h 1470"/>
                <a:gd name="T62" fmla="*/ 0 w 1760"/>
                <a:gd name="T63" fmla="*/ 0 h 1470"/>
                <a:gd name="T64" fmla="*/ 0 w 1760"/>
                <a:gd name="T65" fmla="*/ 0 h 1470"/>
                <a:gd name="T66" fmla="*/ 0 w 1760"/>
                <a:gd name="T67" fmla="*/ 0 h 1470"/>
                <a:gd name="T68" fmla="*/ 0 w 1760"/>
                <a:gd name="T69" fmla="*/ 0 h 1470"/>
                <a:gd name="T70" fmla="*/ 0 w 1760"/>
                <a:gd name="T71" fmla="*/ 0 h 1470"/>
                <a:gd name="T72" fmla="*/ 0 w 1760"/>
                <a:gd name="T73" fmla="*/ 0 h 1470"/>
                <a:gd name="T74" fmla="*/ 0 w 1760"/>
                <a:gd name="T75" fmla="*/ 0 h 1470"/>
                <a:gd name="T76" fmla="*/ 0 w 1760"/>
                <a:gd name="T77" fmla="*/ 0 h 1470"/>
                <a:gd name="T78" fmla="*/ 0 w 1760"/>
                <a:gd name="T79" fmla="*/ 0 h 1470"/>
                <a:gd name="T80" fmla="*/ 0 w 1760"/>
                <a:gd name="T81" fmla="*/ 0 h 1470"/>
                <a:gd name="T82" fmla="*/ 0 w 1760"/>
                <a:gd name="T83" fmla="*/ 0 h 1470"/>
                <a:gd name="T84" fmla="*/ 0 w 1760"/>
                <a:gd name="T85" fmla="*/ 0 h 1470"/>
                <a:gd name="T86" fmla="*/ 0 w 1760"/>
                <a:gd name="T87" fmla="*/ 0 h 1470"/>
                <a:gd name="T88" fmla="*/ 0 w 1760"/>
                <a:gd name="T89" fmla="*/ 0 h 1470"/>
                <a:gd name="T90" fmla="*/ 0 w 1760"/>
                <a:gd name="T91" fmla="*/ 0 h 1470"/>
                <a:gd name="T92" fmla="*/ 0 w 1760"/>
                <a:gd name="T93" fmla="*/ 0 h 1470"/>
                <a:gd name="T94" fmla="*/ 0 w 1760"/>
                <a:gd name="T95" fmla="*/ 0 h 1470"/>
                <a:gd name="T96" fmla="*/ 0 w 1760"/>
                <a:gd name="T97" fmla="*/ 0 h 147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60"/>
                <a:gd name="T148" fmla="*/ 0 h 1470"/>
                <a:gd name="T149" fmla="*/ 1760 w 1760"/>
                <a:gd name="T150" fmla="*/ 1470 h 147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60" h="1470">
                  <a:moveTo>
                    <a:pt x="1173" y="879"/>
                  </a:moveTo>
                  <a:lnTo>
                    <a:pt x="1143" y="879"/>
                  </a:lnTo>
                  <a:lnTo>
                    <a:pt x="1112" y="883"/>
                  </a:lnTo>
                  <a:lnTo>
                    <a:pt x="1082" y="885"/>
                  </a:lnTo>
                  <a:lnTo>
                    <a:pt x="1053" y="892"/>
                  </a:lnTo>
                  <a:lnTo>
                    <a:pt x="1024" y="898"/>
                  </a:lnTo>
                  <a:lnTo>
                    <a:pt x="997" y="905"/>
                  </a:lnTo>
                  <a:lnTo>
                    <a:pt x="971" y="915"/>
                  </a:lnTo>
                  <a:lnTo>
                    <a:pt x="943" y="924"/>
                  </a:lnTo>
                  <a:lnTo>
                    <a:pt x="917" y="937"/>
                  </a:lnTo>
                  <a:lnTo>
                    <a:pt x="892" y="951"/>
                  </a:lnTo>
                  <a:lnTo>
                    <a:pt x="868" y="964"/>
                  </a:lnTo>
                  <a:lnTo>
                    <a:pt x="846" y="979"/>
                  </a:lnTo>
                  <a:lnTo>
                    <a:pt x="821" y="996"/>
                  </a:lnTo>
                  <a:lnTo>
                    <a:pt x="799" y="1013"/>
                  </a:lnTo>
                  <a:lnTo>
                    <a:pt x="778" y="1031"/>
                  </a:lnTo>
                  <a:lnTo>
                    <a:pt x="758" y="1050"/>
                  </a:lnTo>
                  <a:lnTo>
                    <a:pt x="737" y="1071"/>
                  </a:lnTo>
                  <a:lnTo>
                    <a:pt x="719" y="1093"/>
                  </a:lnTo>
                  <a:lnTo>
                    <a:pt x="701" y="1114"/>
                  </a:lnTo>
                  <a:lnTo>
                    <a:pt x="686" y="1137"/>
                  </a:lnTo>
                  <a:lnTo>
                    <a:pt x="671" y="1162"/>
                  </a:lnTo>
                  <a:lnTo>
                    <a:pt x="656" y="1186"/>
                  </a:lnTo>
                  <a:lnTo>
                    <a:pt x="642" y="1212"/>
                  </a:lnTo>
                  <a:lnTo>
                    <a:pt x="631" y="1238"/>
                  </a:lnTo>
                  <a:lnTo>
                    <a:pt x="621" y="1264"/>
                  </a:lnTo>
                  <a:lnTo>
                    <a:pt x="612" y="1293"/>
                  </a:lnTo>
                  <a:lnTo>
                    <a:pt x="603" y="1317"/>
                  </a:lnTo>
                  <a:lnTo>
                    <a:pt x="598" y="1346"/>
                  </a:lnTo>
                  <a:lnTo>
                    <a:pt x="592" y="1376"/>
                  </a:lnTo>
                  <a:lnTo>
                    <a:pt x="588" y="1405"/>
                  </a:lnTo>
                  <a:lnTo>
                    <a:pt x="587" y="1436"/>
                  </a:lnTo>
                  <a:lnTo>
                    <a:pt x="587" y="1466"/>
                  </a:lnTo>
                  <a:lnTo>
                    <a:pt x="587" y="1469"/>
                  </a:lnTo>
                  <a:lnTo>
                    <a:pt x="0" y="1470"/>
                  </a:lnTo>
                  <a:lnTo>
                    <a:pt x="0" y="1466"/>
                  </a:lnTo>
                  <a:lnTo>
                    <a:pt x="0" y="1436"/>
                  </a:lnTo>
                  <a:lnTo>
                    <a:pt x="0" y="1405"/>
                  </a:lnTo>
                  <a:lnTo>
                    <a:pt x="1" y="1375"/>
                  </a:lnTo>
                  <a:lnTo>
                    <a:pt x="4" y="1346"/>
                  </a:lnTo>
                  <a:lnTo>
                    <a:pt x="8" y="1316"/>
                  </a:lnTo>
                  <a:lnTo>
                    <a:pt x="11" y="1289"/>
                  </a:lnTo>
                  <a:lnTo>
                    <a:pt x="17" y="1257"/>
                  </a:lnTo>
                  <a:lnTo>
                    <a:pt x="21" y="1230"/>
                  </a:lnTo>
                  <a:lnTo>
                    <a:pt x="28" y="1201"/>
                  </a:lnTo>
                  <a:lnTo>
                    <a:pt x="36" y="1172"/>
                  </a:lnTo>
                  <a:lnTo>
                    <a:pt x="43" y="1144"/>
                  </a:lnTo>
                  <a:lnTo>
                    <a:pt x="51" y="1115"/>
                  </a:lnTo>
                  <a:lnTo>
                    <a:pt x="61" y="1089"/>
                  </a:lnTo>
                  <a:lnTo>
                    <a:pt x="69" y="1062"/>
                  </a:lnTo>
                  <a:lnTo>
                    <a:pt x="79" y="1035"/>
                  </a:lnTo>
                  <a:lnTo>
                    <a:pt x="90" y="1009"/>
                  </a:lnTo>
                  <a:lnTo>
                    <a:pt x="101" y="983"/>
                  </a:lnTo>
                  <a:lnTo>
                    <a:pt x="115" y="957"/>
                  </a:lnTo>
                  <a:lnTo>
                    <a:pt x="128" y="931"/>
                  </a:lnTo>
                  <a:lnTo>
                    <a:pt x="141" y="907"/>
                  </a:lnTo>
                  <a:lnTo>
                    <a:pt x="152" y="881"/>
                  </a:lnTo>
                  <a:lnTo>
                    <a:pt x="169" y="857"/>
                  </a:lnTo>
                  <a:lnTo>
                    <a:pt x="184" y="834"/>
                  </a:lnTo>
                  <a:lnTo>
                    <a:pt x="199" y="810"/>
                  </a:lnTo>
                  <a:lnTo>
                    <a:pt x="214" y="787"/>
                  </a:lnTo>
                  <a:lnTo>
                    <a:pt x="232" y="763"/>
                  </a:lnTo>
                  <a:lnTo>
                    <a:pt x="266" y="719"/>
                  </a:lnTo>
                  <a:lnTo>
                    <a:pt x="304" y="676"/>
                  </a:lnTo>
                  <a:lnTo>
                    <a:pt x="342" y="636"/>
                  </a:lnTo>
                  <a:lnTo>
                    <a:pt x="381" y="598"/>
                  </a:lnTo>
                  <a:lnTo>
                    <a:pt x="425" y="561"/>
                  </a:lnTo>
                  <a:lnTo>
                    <a:pt x="468" y="526"/>
                  </a:lnTo>
                  <a:lnTo>
                    <a:pt x="493" y="509"/>
                  </a:lnTo>
                  <a:lnTo>
                    <a:pt x="517" y="494"/>
                  </a:lnTo>
                  <a:lnTo>
                    <a:pt x="537" y="477"/>
                  </a:lnTo>
                  <a:lnTo>
                    <a:pt x="562" y="464"/>
                  </a:lnTo>
                  <a:lnTo>
                    <a:pt x="588" y="448"/>
                  </a:lnTo>
                  <a:lnTo>
                    <a:pt x="612" y="435"/>
                  </a:lnTo>
                  <a:lnTo>
                    <a:pt x="638" y="420"/>
                  </a:lnTo>
                  <a:lnTo>
                    <a:pt x="661" y="410"/>
                  </a:lnTo>
                  <a:lnTo>
                    <a:pt x="689" y="396"/>
                  </a:lnTo>
                  <a:lnTo>
                    <a:pt x="715" y="385"/>
                  </a:lnTo>
                  <a:lnTo>
                    <a:pt x="740" y="375"/>
                  </a:lnTo>
                  <a:lnTo>
                    <a:pt x="768" y="363"/>
                  </a:lnTo>
                  <a:lnTo>
                    <a:pt x="795" y="355"/>
                  </a:lnTo>
                  <a:lnTo>
                    <a:pt x="823" y="346"/>
                  </a:lnTo>
                  <a:lnTo>
                    <a:pt x="852" y="337"/>
                  </a:lnTo>
                  <a:lnTo>
                    <a:pt x="879" y="328"/>
                  </a:lnTo>
                  <a:lnTo>
                    <a:pt x="908" y="323"/>
                  </a:lnTo>
                  <a:lnTo>
                    <a:pt x="936" y="316"/>
                  </a:lnTo>
                  <a:lnTo>
                    <a:pt x="964" y="312"/>
                  </a:lnTo>
                  <a:lnTo>
                    <a:pt x="993" y="306"/>
                  </a:lnTo>
                  <a:lnTo>
                    <a:pt x="1023" y="302"/>
                  </a:lnTo>
                  <a:lnTo>
                    <a:pt x="1052" y="298"/>
                  </a:lnTo>
                  <a:lnTo>
                    <a:pt x="1082" y="295"/>
                  </a:lnTo>
                  <a:lnTo>
                    <a:pt x="1112" y="294"/>
                  </a:lnTo>
                  <a:lnTo>
                    <a:pt x="1143" y="294"/>
                  </a:lnTo>
                  <a:lnTo>
                    <a:pt x="1172" y="291"/>
                  </a:lnTo>
                  <a:lnTo>
                    <a:pt x="1173" y="291"/>
                  </a:lnTo>
                  <a:lnTo>
                    <a:pt x="1173" y="0"/>
                  </a:lnTo>
                  <a:lnTo>
                    <a:pt x="1760" y="585"/>
                  </a:lnTo>
                  <a:lnTo>
                    <a:pt x="1173" y="1172"/>
                  </a:lnTo>
                  <a:lnTo>
                    <a:pt x="1173" y="879"/>
                  </a:lnTo>
                  <a:close/>
                </a:path>
              </a:pathLst>
            </a:cu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endParaRPr lang="ko-KR" altLang="en-US">
                <a:latin typeface="HY각헤드라인M" pitchFamily="18" charset="-127"/>
                <a:ea typeface="HY각헤드라인M" pitchFamily="18" charset="-127"/>
              </a:endParaRPr>
            </a:p>
          </p:txBody>
        </p:sp>
        <p:sp>
          <p:nvSpPr>
            <p:cNvPr id="8" name="Freeform 133"/>
            <p:cNvSpPr>
              <a:spLocks/>
            </p:cNvSpPr>
            <p:nvPr/>
          </p:nvSpPr>
          <p:spPr bwMode="auto">
            <a:xfrm>
              <a:off x="1020" y="1183"/>
              <a:ext cx="490" cy="587"/>
            </a:xfrm>
            <a:custGeom>
              <a:avLst/>
              <a:gdLst>
                <a:gd name="T0" fmla="*/ 0 w 1471"/>
                <a:gd name="T1" fmla="*/ 0 h 1760"/>
                <a:gd name="T2" fmla="*/ 0 w 1471"/>
                <a:gd name="T3" fmla="*/ 0 h 1760"/>
                <a:gd name="T4" fmla="*/ 0 w 1471"/>
                <a:gd name="T5" fmla="*/ 0 h 1760"/>
                <a:gd name="T6" fmla="*/ 0 w 1471"/>
                <a:gd name="T7" fmla="*/ 0 h 1760"/>
                <a:gd name="T8" fmla="*/ 0 w 1471"/>
                <a:gd name="T9" fmla="*/ 0 h 1760"/>
                <a:gd name="T10" fmla="*/ 0 w 1471"/>
                <a:gd name="T11" fmla="*/ 0 h 1760"/>
                <a:gd name="T12" fmla="*/ 0 w 1471"/>
                <a:gd name="T13" fmla="*/ 0 h 1760"/>
                <a:gd name="T14" fmla="*/ 0 w 1471"/>
                <a:gd name="T15" fmla="*/ 0 h 1760"/>
                <a:gd name="T16" fmla="*/ 0 w 1471"/>
                <a:gd name="T17" fmla="*/ 0 h 1760"/>
                <a:gd name="T18" fmla="*/ 0 w 1471"/>
                <a:gd name="T19" fmla="*/ 0 h 1760"/>
                <a:gd name="T20" fmla="*/ 0 w 1471"/>
                <a:gd name="T21" fmla="*/ 0 h 1760"/>
                <a:gd name="T22" fmla="*/ 0 w 1471"/>
                <a:gd name="T23" fmla="*/ 0 h 1760"/>
                <a:gd name="T24" fmla="*/ 0 w 1471"/>
                <a:gd name="T25" fmla="*/ 0 h 1760"/>
                <a:gd name="T26" fmla="*/ 0 w 1471"/>
                <a:gd name="T27" fmla="*/ 0 h 1760"/>
                <a:gd name="T28" fmla="*/ 0 w 1471"/>
                <a:gd name="T29" fmla="*/ 0 h 1760"/>
                <a:gd name="T30" fmla="*/ 0 w 1471"/>
                <a:gd name="T31" fmla="*/ 0 h 1760"/>
                <a:gd name="T32" fmla="*/ 0 w 1471"/>
                <a:gd name="T33" fmla="*/ 0 h 1760"/>
                <a:gd name="T34" fmla="*/ 0 w 1471"/>
                <a:gd name="T35" fmla="*/ 0 h 1760"/>
                <a:gd name="T36" fmla="*/ 0 w 1471"/>
                <a:gd name="T37" fmla="*/ 0 h 1760"/>
                <a:gd name="T38" fmla="*/ 0 w 1471"/>
                <a:gd name="T39" fmla="*/ 0 h 1760"/>
                <a:gd name="T40" fmla="*/ 0 w 1471"/>
                <a:gd name="T41" fmla="*/ 0 h 1760"/>
                <a:gd name="T42" fmla="*/ 0 w 1471"/>
                <a:gd name="T43" fmla="*/ 0 h 1760"/>
                <a:gd name="T44" fmla="*/ 0 w 1471"/>
                <a:gd name="T45" fmla="*/ 0 h 1760"/>
                <a:gd name="T46" fmla="*/ 0 w 1471"/>
                <a:gd name="T47" fmla="*/ 0 h 1760"/>
                <a:gd name="T48" fmla="*/ 0 w 1471"/>
                <a:gd name="T49" fmla="*/ 0 h 1760"/>
                <a:gd name="T50" fmla="*/ 0 w 1471"/>
                <a:gd name="T51" fmla="*/ 0 h 1760"/>
                <a:gd name="T52" fmla="*/ 0 w 1471"/>
                <a:gd name="T53" fmla="*/ 0 h 1760"/>
                <a:gd name="T54" fmla="*/ 0 w 1471"/>
                <a:gd name="T55" fmla="*/ 0 h 1760"/>
                <a:gd name="T56" fmla="*/ 0 w 1471"/>
                <a:gd name="T57" fmla="*/ 0 h 1760"/>
                <a:gd name="T58" fmla="*/ 0 w 1471"/>
                <a:gd name="T59" fmla="*/ 0 h 1760"/>
                <a:gd name="T60" fmla="*/ 0 w 1471"/>
                <a:gd name="T61" fmla="*/ 0 h 1760"/>
                <a:gd name="T62" fmla="*/ 0 w 1471"/>
                <a:gd name="T63" fmla="*/ 0 h 1760"/>
                <a:gd name="T64" fmla="*/ 0 w 1471"/>
                <a:gd name="T65" fmla="*/ 0 h 1760"/>
                <a:gd name="T66" fmla="*/ 0 w 1471"/>
                <a:gd name="T67" fmla="*/ 0 h 1760"/>
                <a:gd name="T68" fmla="*/ 0 w 1471"/>
                <a:gd name="T69" fmla="*/ 0 h 1760"/>
                <a:gd name="T70" fmla="*/ 0 w 1471"/>
                <a:gd name="T71" fmla="*/ 0 h 1760"/>
                <a:gd name="T72" fmla="*/ 0 w 1471"/>
                <a:gd name="T73" fmla="*/ 0 h 1760"/>
                <a:gd name="T74" fmla="*/ 0 w 1471"/>
                <a:gd name="T75" fmla="*/ 0 h 1760"/>
                <a:gd name="T76" fmla="*/ 0 w 1471"/>
                <a:gd name="T77" fmla="*/ 0 h 1760"/>
                <a:gd name="T78" fmla="*/ 0 w 1471"/>
                <a:gd name="T79" fmla="*/ 0 h 1760"/>
                <a:gd name="T80" fmla="*/ 0 w 1471"/>
                <a:gd name="T81" fmla="*/ 0 h 1760"/>
                <a:gd name="T82" fmla="*/ 0 w 1471"/>
                <a:gd name="T83" fmla="*/ 0 h 1760"/>
                <a:gd name="T84" fmla="*/ 0 w 1471"/>
                <a:gd name="T85" fmla="*/ 0 h 1760"/>
                <a:gd name="T86" fmla="*/ 0 w 1471"/>
                <a:gd name="T87" fmla="*/ 0 h 1760"/>
                <a:gd name="T88" fmla="*/ 0 w 1471"/>
                <a:gd name="T89" fmla="*/ 0 h 1760"/>
                <a:gd name="T90" fmla="*/ 0 w 1471"/>
                <a:gd name="T91" fmla="*/ 0 h 1760"/>
                <a:gd name="T92" fmla="*/ 0 w 1471"/>
                <a:gd name="T93" fmla="*/ 0 h 1760"/>
                <a:gd name="T94" fmla="*/ 0 w 1471"/>
                <a:gd name="T95" fmla="*/ 0 h 1760"/>
                <a:gd name="T96" fmla="*/ 0 w 1471"/>
                <a:gd name="T97" fmla="*/ 0 h 17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71"/>
                <a:gd name="T148" fmla="*/ 0 h 1760"/>
                <a:gd name="T149" fmla="*/ 1471 w 1471"/>
                <a:gd name="T150" fmla="*/ 1760 h 17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71" h="1760">
                  <a:moveTo>
                    <a:pt x="881" y="587"/>
                  </a:moveTo>
                  <a:lnTo>
                    <a:pt x="881" y="617"/>
                  </a:lnTo>
                  <a:lnTo>
                    <a:pt x="882" y="646"/>
                  </a:lnTo>
                  <a:lnTo>
                    <a:pt x="886" y="676"/>
                  </a:lnTo>
                  <a:lnTo>
                    <a:pt x="892" y="705"/>
                  </a:lnTo>
                  <a:lnTo>
                    <a:pt x="897" y="732"/>
                  </a:lnTo>
                  <a:lnTo>
                    <a:pt x="906" y="761"/>
                  </a:lnTo>
                  <a:lnTo>
                    <a:pt x="915" y="790"/>
                  </a:lnTo>
                  <a:lnTo>
                    <a:pt x="925" y="816"/>
                  </a:lnTo>
                  <a:lnTo>
                    <a:pt x="936" y="842"/>
                  </a:lnTo>
                  <a:lnTo>
                    <a:pt x="950" y="867"/>
                  </a:lnTo>
                  <a:lnTo>
                    <a:pt x="965" y="892"/>
                  </a:lnTo>
                  <a:lnTo>
                    <a:pt x="980" y="915"/>
                  </a:lnTo>
                  <a:lnTo>
                    <a:pt x="995" y="937"/>
                  </a:lnTo>
                  <a:lnTo>
                    <a:pt x="1013" y="958"/>
                  </a:lnTo>
                  <a:lnTo>
                    <a:pt x="1031" y="980"/>
                  </a:lnTo>
                  <a:lnTo>
                    <a:pt x="1052" y="1001"/>
                  </a:lnTo>
                  <a:lnTo>
                    <a:pt x="1072" y="1019"/>
                  </a:lnTo>
                  <a:lnTo>
                    <a:pt x="1093" y="1040"/>
                  </a:lnTo>
                  <a:lnTo>
                    <a:pt x="1115" y="1056"/>
                  </a:lnTo>
                  <a:lnTo>
                    <a:pt x="1140" y="1073"/>
                  </a:lnTo>
                  <a:lnTo>
                    <a:pt x="1162" y="1087"/>
                  </a:lnTo>
                  <a:lnTo>
                    <a:pt x="1186" y="1103"/>
                  </a:lnTo>
                  <a:lnTo>
                    <a:pt x="1211" y="1116"/>
                  </a:lnTo>
                  <a:lnTo>
                    <a:pt x="1237" y="1128"/>
                  </a:lnTo>
                  <a:lnTo>
                    <a:pt x="1265" y="1138"/>
                  </a:lnTo>
                  <a:lnTo>
                    <a:pt x="1291" y="1146"/>
                  </a:lnTo>
                  <a:lnTo>
                    <a:pt x="1318" y="1154"/>
                  </a:lnTo>
                  <a:lnTo>
                    <a:pt x="1347" y="1162"/>
                  </a:lnTo>
                  <a:lnTo>
                    <a:pt x="1376" y="1166"/>
                  </a:lnTo>
                  <a:lnTo>
                    <a:pt x="1406" y="1171"/>
                  </a:lnTo>
                  <a:lnTo>
                    <a:pt x="1437" y="1172"/>
                  </a:lnTo>
                  <a:lnTo>
                    <a:pt x="1467" y="1172"/>
                  </a:lnTo>
                  <a:lnTo>
                    <a:pt x="1470" y="1172"/>
                  </a:lnTo>
                  <a:lnTo>
                    <a:pt x="1471" y="1760"/>
                  </a:lnTo>
                  <a:lnTo>
                    <a:pt x="1467" y="1760"/>
                  </a:lnTo>
                  <a:lnTo>
                    <a:pt x="1437" y="1760"/>
                  </a:lnTo>
                  <a:lnTo>
                    <a:pt x="1406" y="1757"/>
                  </a:lnTo>
                  <a:lnTo>
                    <a:pt x="1376" y="1757"/>
                  </a:lnTo>
                  <a:lnTo>
                    <a:pt x="1346" y="1753"/>
                  </a:lnTo>
                  <a:lnTo>
                    <a:pt x="1317" y="1752"/>
                  </a:lnTo>
                  <a:lnTo>
                    <a:pt x="1287" y="1745"/>
                  </a:lnTo>
                  <a:lnTo>
                    <a:pt x="1258" y="1741"/>
                  </a:lnTo>
                  <a:lnTo>
                    <a:pt x="1230" y="1735"/>
                  </a:lnTo>
                  <a:lnTo>
                    <a:pt x="1202" y="1730"/>
                  </a:lnTo>
                  <a:lnTo>
                    <a:pt x="1173" y="1723"/>
                  </a:lnTo>
                  <a:lnTo>
                    <a:pt x="1146" y="1717"/>
                  </a:lnTo>
                  <a:lnTo>
                    <a:pt x="1117" y="1708"/>
                  </a:lnTo>
                  <a:lnTo>
                    <a:pt x="1089" y="1698"/>
                  </a:lnTo>
                  <a:lnTo>
                    <a:pt x="1062" y="1688"/>
                  </a:lnTo>
                  <a:lnTo>
                    <a:pt x="1036" y="1679"/>
                  </a:lnTo>
                  <a:lnTo>
                    <a:pt x="1009" y="1668"/>
                  </a:lnTo>
                  <a:lnTo>
                    <a:pt x="983" y="1658"/>
                  </a:lnTo>
                  <a:lnTo>
                    <a:pt x="955" y="1644"/>
                  </a:lnTo>
                  <a:lnTo>
                    <a:pt x="932" y="1632"/>
                  </a:lnTo>
                  <a:lnTo>
                    <a:pt x="906" y="1619"/>
                  </a:lnTo>
                  <a:lnTo>
                    <a:pt x="882" y="1604"/>
                  </a:lnTo>
                  <a:lnTo>
                    <a:pt x="859" y="1590"/>
                  </a:lnTo>
                  <a:lnTo>
                    <a:pt x="834" y="1574"/>
                  </a:lnTo>
                  <a:lnTo>
                    <a:pt x="811" y="1560"/>
                  </a:lnTo>
                  <a:lnTo>
                    <a:pt x="787" y="1544"/>
                  </a:lnTo>
                  <a:lnTo>
                    <a:pt x="762" y="1527"/>
                  </a:lnTo>
                  <a:lnTo>
                    <a:pt x="719" y="1492"/>
                  </a:lnTo>
                  <a:lnTo>
                    <a:pt x="677" y="1456"/>
                  </a:lnTo>
                  <a:lnTo>
                    <a:pt x="636" y="1415"/>
                  </a:lnTo>
                  <a:lnTo>
                    <a:pt x="598" y="1375"/>
                  </a:lnTo>
                  <a:lnTo>
                    <a:pt x="560" y="1333"/>
                  </a:lnTo>
                  <a:lnTo>
                    <a:pt x="526" y="1288"/>
                  </a:lnTo>
                  <a:lnTo>
                    <a:pt x="508" y="1266"/>
                  </a:lnTo>
                  <a:lnTo>
                    <a:pt x="493" y="1241"/>
                  </a:lnTo>
                  <a:lnTo>
                    <a:pt x="478" y="1219"/>
                  </a:lnTo>
                  <a:lnTo>
                    <a:pt x="463" y="1194"/>
                  </a:lnTo>
                  <a:lnTo>
                    <a:pt x="446" y="1171"/>
                  </a:lnTo>
                  <a:lnTo>
                    <a:pt x="435" y="1146"/>
                  </a:lnTo>
                  <a:lnTo>
                    <a:pt x="422" y="1120"/>
                  </a:lnTo>
                  <a:lnTo>
                    <a:pt x="409" y="1096"/>
                  </a:lnTo>
                  <a:lnTo>
                    <a:pt x="395" y="1070"/>
                  </a:lnTo>
                  <a:lnTo>
                    <a:pt x="384" y="1044"/>
                  </a:lnTo>
                  <a:lnTo>
                    <a:pt x="373" y="1018"/>
                  </a:lnTo>
                  <a:lnTo>
                    <a:pt x="363" y="989"/>
                  </a:lnTo>
                  <a:lnTo>
                    <a:pt x="355" y="965"/>
                  </a:lnTo>
                  <a:lnTo>
                    <a:pt x="345" y="936"/>
                  </a:lnTo>
                  <a:lnTo>
                    <a:pt x="337" y="907"/>
                  </a:lnTo>
                  <a:lnTo>
                    <a:pt x="330" y="881"/>
                  </a:lnTo>
                  <a:lnTo>
                    <a:pt x="322" y="852"/>
                  </a:lnTo>
                  <a:lnTo>
                    <a:pt x="316" y="824"/>
                  </a:lnTo>
                  <a:lnTo>
                    <a:pt x="311" y="794"/>
                  </a:lnTo>
                  <a:lnTo>
                    <a:pt x="305" y="765"/>
                  </a:lnTo>
                  <a:lnTo>
                    <a:pt x="302" y="736"/>
                  </a:lnTo>
                  <a:lnTo>
                    <a:pt x="298" y="707"/>
                  </a:lnTo>
                  <a:lnTo>
                    <a:pt x="295" y="676"/>
                  </a:lnTo>
                  <a:lnTo>
                    <a:pt x="294" y="649"/>
                  </a:lnTo>
                  <a:lnTo>
                    <a:pt x="294" y="617"/>
                  </a:lnTo>
                  <a:lnTo>
                    <a:pt x="294" y="587"/>
                  </a:lnTo>
                  <a:lnTo>
                    <a:pt x="0" y="587"/>
                  </a:lnTo>
                  <a:lnTo>
                    <a:pt x="587" y="0"/>
                  </a:lnTo>
                  <a:lnTo>
                    <a:pt x="1173" y="587"/>
                  </a:lnTo>
                  <a:lnTo>
                    <a:pt x="881" y="587"/>
                  </a:lnTo>
                  <a:close/>
                </a:path>
              </a:pathLst>
            </a:custGeom>
            <a:gradFill rotWithShape="1">
              <a:gsLst>
                <a:gs pos="0">
                  <a:srgbClr val="2F5E76"/>
                </a:gs>
                <a:gs pos="100000">
                  <a:srgbClr val="66CCF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endParaRPr lang="ko-KR" altLang="en-US">
                <a:latin typeface="HY각헤드라인M" pitchFamily="18" charset="-127"/>
                <a:ea typeface="HY각헤드라인M" pitchFamily="18" charset="-127"/>
              </a:endParaRPr>
            </a:p>
          </p:txBody>
        </p:sp>
        <p:sp>
          <p:nvSpPr>
            <p:cNvPr id="9" name="Freeform 134"/>
            <p:cNvSpPr>
              <a:spLocks/>
            </p:cNvSpPr>
            <p:nvPr/>
          </p:nvSpPr>
          <p:spPr bwMode="auto">
            <a:xfrm>
              <a:off x="1314" y="1454"/>
              <a:ext cx="577" cy="413"/>
            </a:xfrm>
            <a:custGeom>
              <a:avLst/>
              <a:gdLst>
                <a:gd name="T0" fmla="*/ 0 w 1730"/>
                <a:gd name="T1" fmla="*/ 0 h 1238"/>
                <a:gd name="T2" fmla="*/ 0 w 1730"/>
                <a:gd name="T3" fmla="*/ 0 h 1238"/>
                <a:gd name="T4" fmla="*/ 0 w 1730"/>
                <a:gd name="T5" fmla="*/ 0 h 1238"/>
                <a:gd name="T6" fmla="*/ 0 w 1730"/>
                <a:gd name="T7" fmla="*/ 0 h 1238"/>
                <a:gd name="T8" fmla="*/ 0 w 1730"/>
                <a:gd name="T9" fmla="*/ 0 h 1238"/>
                <a:gd name="T10" fmla="*/ 0 w 1730"/>
                <a:gd name="T11" fmla="*/ 0 h 1238"/>
                <a:gd name="T12" fmla="*/ 0 w 1730"/>
                <a:gd name="T13" fmla="*/ 0 h 1238"/>
                <a:gd name="T14" fmla="*/ 0 w 1730"/>
                <a:gd name="T15" fmla="*/ 0 h 1238"/>
                <a:gd name="T16" fmla="*/ 0 w 1730"/>
                <a:gd name="T17" fmla="*/ 0 h 1238"/>
                <a:gd name="T18" fmla="*/ 0 w 1730"/>
                <a:gd name="T19" fmla="*/ 0 h 1238"/>
                <a:gd name="T20" fmla="*/ 0 w 1730"/>
                <a:gd name="T21" fmla="*/ 0 h 1238"/>
                <a:gd name="T22" fmla="*/ 0 w 1730"/>
                <a:gd name="T23" fmla="*/ 0 h 1238"/>
                <a:gd name="T24" fmla="*/ 0 w 1730"/>
                <a:gd name="T25" fmla="*/ 0 h 1238"/>
                <a:gd name="T26" fmla="*/ 0 w 1730"/>
                <a:gd name="T27" fmla="*/ 0 h 1238"/>
                <a:gd name="T28" fmla="*/ 0 w 1730"/>
                <a:gd name="T29" fmla="*/ 0 h 1238"/>
                <a:gd name="T30" fmla="*/ 0 w 1730"/>
                <a:gd name="T31" fmla="*/ 0 h 1238"/>
                <a:gd name="T32" fmla="*/ 0 w 1730"/>
                <a:gd name="T33" fmla="*/ 0 h 1238"/>
                <a:gd name="T34" fmla="*/ 0 w 1730"/>
                <a:gd name="T35" fmla="*/ 0 h 1238"/>
                <a:gd name="T36" fmla="*/ 0 w 1730"/>
                <a:gd name="T37" fmla="*/ 0 h 1238"/>
                <a:gd name="T38" fmla="*/ 0 w 1730"/>
                <a:gd name="T39" fmla="*/ 0 h 1238"/>
                <a:gd name="T40" fmla="*/ 0 w 1730"/>
                <a:gd name="T41" fmla="*/ 0 h 1238"/>
                <a:gd name="T42" fmla="*/ 0 w 1730"/>
                <a:gd name="T43" fmla="*/ 0 h 1238"/>
                <a:gd name="T44" fmla="*/ 0 w 1730"/>
                <a:gd name="T45" fmla="*/ 0 h 1238"/>
                <a:gd name="T46" fmla="*/ 0 w 1730"/>
                <a:gd name="T47" fmla="*/ 0 h 1238"/>
                <a:gd name="T48" fmla="*/ 0 w 1730"/>
                <a:gd name="T49" fmla="*/ 0 h 1238"/>
                <a:gd name="T50" fmla="*/ 0 w 1730"/>
                <a:gd name="T51" fmla="*/ 0 h 1238"/>
                <a:gd name="T52" fmla="*/ 0 w 1730"/>
                <a:gd name="T53" fmla="*/ 0 h 1238"/>
                <a:gd name="T54" fmla="*/ 0 w 1730"/>
                <a:gd name="T55" fmla="*/ 0 h 1238"/>
                <a:gd name="T56" fmla="*/ 0 w 1730"/>
                <a:gd name="T57" fmla="*/ 0 h 1238"/>
                <a:gd name="T58" fmla="*/ 0 w 1730"/>
                <a:gd name="T59" fmla="*/ 0 h 1238"/>
                <a:gd name="T60" fmla="*/ 0 w 1730"/>
                <a:gd name="T61" fmla="*/ 0 h 1238"/>
                <a:gd name="T62" fmla="*/ 0 w 1730"/>
                <a:gd name="T63" fmla="*/ 0 h 1238"/>
                <a:gd name="T64" fmla="*/ 0 w 1730"/>
                <a:gd name="T65" fmla="*/ 0 h 1238"/>
                <a:gd name="T66" fmla="*/ 0 w 1730"/>
                <a:gd name="T67" fmla="*/ 0 h 1238"/>
                <a:gd name="T68" fmla="*/ 0 w 1730"/>
                <a:gd name="T69" fmla="*/ 0 h 1238"/>
                <a:gd name="T70" fmla="*/ 0 w 1730"/>
                <a:gd name="T71" fmla="*/ 0 h 1238"/>
                <a:gd name="T72" fmla="*/ 0 w 1730"/>
                <a:gd name="T73" fmla="*/ 0 h 1238"/>
                <a:gd name="T74" fmla="*/ 0 w 1730"/>
                <a:gd name="T75" fmla="*/ 0 h 123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30"/>
                <a:gd name="T115" fmla="*/ 0 h 1238"/>
                <a:gd name="T116" fmla="*/ 1730 w 1730"/>
                <a:gd name="T117" fmla="*/ 1238 h 123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30" h="1238">
                  <a:moveTo>
                    <a:pt x="588" y="360"/>
                  </a:moveTo>
                  <a:lnTo>
                    <a:pt x="618" y="360"/>
                  </a:lnTo>
                  <a:lnTo>
                    <a:pt x="649" y="356"/>
                  </a:lnTo>
                  <a:lnTo>
                    <a:pt x="679" y="353"/>
                  </a:lnTo>
                  <a:lnTo>
                    <a:pt x="707" y="346"/>
                  </a:lnTo>
                  <a:lnTo>
                    <a:pt x="735" y="340"/>
                  </a:lnTo>
                  <a:lnTo>
                    <a:pt x="763" y="333"/>
                  </a:lnTo>
                  <a:lnTo>
                    <a:pt x="789" y="323"/>
                  </a:lnTo>
                  <a:lnTo>
                    <a:pt x="817" y="314"/>
                  </a:lnTo>
                  <a:lnTo>
                    <a:pt x="844" y="301"/>
                  </a:lnTo>
                  <a:lnTo>
                    <a:pt x="867" y="288"/>
                  </a:lnTo>
                  <a:lnTo>
                    <a:pt x="892" y="275"/>
                  </a:lnTo>
                  <a:lnTo>
                    <a:pt x="915" y="259"/>
                  </a:lnTo>
                  <a:lnTo>
                    <a:pt x="940" y="242"/>
                  </a:lnTo>
                  <a:lnTo>
                    <a:pt x="961" y="225"/>
                  </a:lnTo>
                  <a:lnTo>
                    <a:pt x="983" y="207"/>
                  </a:lnTo>
                  <a:lnTo>
                    <a:pt x="1002" y="188"/>
                  </a:lnTo>
                  <a:lnTo>
                    <a:pt x="1022" y="168"/>
                  </a:lnTo>
                  <a:lnTo>
                    <a:pt x="1042" y="145"/>
                  </a:lnTo>
                  <a:lnTo>
                    <a:pt x="1059" y="125"/>
                  </a:lnTo>
                  <a:lnTo>
                    <a:pt x="1075" y="101"/>
                  </a:lnTo>
                  <a:lnTo>
                    <a:pt x="1089" y="76"/>
                  </a:lnTo>
                  <a:lnTo>
                    <a:pt x="1105" y="53"/>
                  </a:lnTo>
                  <a:lnTo>
                    <a:pt x="1128" y="0"/>
                  </a:lnTo>
                  <a:lnTo>
                    <a:pt x="1460" y="344"/>
                  </a:lnTo>
                  <a:lnTo>
                    <a:pt x="1730" y="92"/>
                  </a:lnTo>
                  <a:lnTo>
                    <a:pt x="1705" y="140"/>
                  </a:lnTo>
                  <a:lnTo>
                    <a:pt x="1692" y="177"/>
                  </a:lnTo>
                  <a:lnTo>
                    <a:pt x="1680" y="203"/>
                  </a:lnTo>
                  <a:lnTo>
                    <a:pt x="1670" y="229"/>
                  </a:lnTo>
                  <a:lnTo>
                    <a:pt x="1659" y="255"/>
                  </a:lnTo>
                  <a:lnTo>
                    <a:pt x="1645" y="281"/>
                  </a:lnTo>
                  <a:lnTo>
                    <a:pt x="1633" y="307"/>
                  </a:lnTo>
                  <a:lnTo>
                    <a:pt x="1619" y="331"/>
                  </a:lnTo>
                  <a:lnTo>
                    <a:pt x="1607" y="357"/>
                  </a:lnTo>
                  <a:lnTo>
                    <a:pt x="1590" y="382"/>
                  </a:lnTo>
                  <a:lnTo>
                    <a:pt x="1576" y="404"/>
                  </a:lnTo>
                  <a:lnTo>
                    <a:pt x="1561" y="429"/>
                  </a:lnTo>
                  <a:lnTo>
                    <a:pt x="1546" y="451"/>
                  </a:lnTo>
                  <a:lnTo>
                    <a:pt x="1529" y="474"/>
                  </a:lnTo>
                  <a:lnTo>
                    <a:pt x="1495" y="519"/>
                  </a:lnTo>
                  <a:lnTo>
                    <a:pt x="1456" y="562"/>
                  </a:lnTo>
                  <a:lnTo>
                    <a:pt x="1418" y="602"/>
                  </a:lnTo>
                  <a:lnTo>
                    <a:pt x="1379" y="640"/>
                  </a:lnTo>
                  <a:lnTo>
                    <a:pt x="1336" y="677"/>
                  </a:lnTo>
                  <a:lnTo>
                    <a:pt x="1291" y="712"/>
                  </a:lnTo>
                  <a:lnTo>
                    <a:pt x="1268" y="729"/>
                  </a:lnTo>
                  <a:lnTo>
                    <a:pt x="1244" y="745"/>
                  </a:lnTo>
                  <a:lnTo>
                    <a:pt x="1222" y="762"/>
                  </a:lnTo>
                  <a:lnTo>
                    <a:pt x="1197" y="775"/>
                  </a:lnTo>
                  <a:lnTo>
                    <a:pt x="1172" y="790"/>
                  </a:lnTo>
                  <a:lnTo>
                    <a:pt x="1148" y="803"/>
                  </a:lnTo>
                  <a:lnTo>
                    <a:pt x="1122" y="818"/>
                  </a:lnTo>
                  <a:lnTo>
                    <a:pt x="1098" y="828"/>
                  </a:lnTo>
                  <a:lnTo>
                    <a:pt x="1072" y="843"/>
                  </a:lnTo>
                  <a:lnTo>
                    <a:pt x="1046" y="853"/>
                  </a:lnTo>
                  <a:lnTo>
                    <a:pt x="1020" y="864"/>
                  </a:lnTo>
                  <a:lnTo>
                    <a:pt x="991" y="875"/>
                  </a:lnTo>
                  <a:lnTo>
                    <a:pt x="965" y="883"/>
                  </a:lnTo>
                  <a:lnTo>
                    <a:pt x="936" y="892"/>
                  </a:lnTo>
                  <a:lnTo>
                    <a:pt x="909" y="901"/>
                  </a:lnTo>
                  <a:lnTo>
                    <a:pt x="881" y="911"/>
                  </a:lnTo>
                  <a:lnTo>
                    <a:pt x="853" y="916"/>
                  </a:lnTo>
                  <a:lnTo>
                    <a:pt x="824" y="922"/>
                  </a:lnTo>
                  <a:lnTo>
                    <a:pt x="795" y="926"/>
                  </a:lnTo>
                  <a:lnTo>
                    <a:pt x="767" y="931"/>
                  </a:lnTo>
                  <a:lnTo>
                    <a:pt x="737" y="937"/>
                  </a:lnTo>
                  <a:lnTo>
                    <a:pt x="708" y="941"/>
                  </a:lnTo>
                  <a:lnTo>
                    <a:pt x="679" y="943"/>
                  </a:lnTo>
                  <a:lnTo>
                    <a:pt x="649" y="944"/>
                  </a:lnTo>
                  <a:lnTo>
                    <a:pt x="618" y="944"/>
                  </a:lnTo>
                  <a:lnTo>
                    <a:pt x="589" y="947"/>
                  </a:lnTo>
                  <a:lnTo>
                    <a:pt x="588" y="947"/>
                  </a:lnTo>
                  <a:lnTo>
                    <a:pt x="588" y="1238"/>
                  </a:lnTo>
                  <a:lnTo>
                    <a:pt x="0" y="653"/>
                  </a:lnTo>
                  <a:lnTo>
                    <a:pt x="588" y="66"/>
                  </a:lnTo>
                  <a:lnTo>
                    <a:pt x="588" y="360"/>
                  </a:lnTo>
                  <a:close/>
                </a:path>
              </a:pathLst>
            </a:custGeom>
            <a:gradFill rotWithShape="1">
              <a:gsLst>
                <a:gs pos="0">
                  <a:srgbClr val="474776"/>
                </a:gs>
                <a:gs pos="100000">
                  <a:srgbClr val="9999F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/>
              <a:endParaRPr lang="ko-KR" altLang="en-US">
                <a:latin typeface="HY각헤드라인M" pitchFamily="18" charset="-127"/>
                <a:ea typeface="HY각헤드라인M" pitchFamily="18" charset="-127"/>
              </a:endParaRPr>
            </a:p>
          </p:txBody>
        </p:sp>
      </p:grpSp>
      <p:sp>
        <p:nvSpPr>
          <p:cNvPr id="11" name="Oval 142"/>
          <p:cNvSpPr>
            <a:spLocks noChangeArrowheads="1"/>
          </p:cNvSpPr>
          <p:nvPr/>
        </p:nvSpPr>
        <p:spPr bwMode="auto">
          <a:xfrm>
            <a:off x="2403475" y="1892300"/>
            <a:ext cx="3854450" cy="3854450"/>
          </a:xfrm>
          <a:prstGeom prst="ellips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en-US">
              <a:latin typeface="HY각헤드라인M" pitchFamily="18" charset="-127"/>
              <a:ea typeface="HY각헤드라인M" pitchFamily="18" charset="-127"/>
            </a:endParaRPr>
          </a:p>
        </p:txBody>
      </p:sp>
      <p:sp>
        <p:nvSpPr>
          <p:cNvPr id="12" name="Oval 122"/>
          <p:cNvSpPr>
            <a:spLocks noChangeArrowheads="1"/>
          </p:cNvSpPr>
          <p:nvPr/>
        </p:nvSpPr>
        <p:spPr bwMode="auto">
          <a:xfrm>
            <a:off x="3789363" y="1201738"/>
            <a:ext cx="1408112" cy="1408112"/>
          </a:xfrm>
          <a:prstGeom prst="ellipse">
            <a:avLst/>
          </a:prstGeom>
          <a:solidFill>
            <a:srgbClr val="0066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endParaRPr lang="en-US" altLang="ko-KR" sz="1400">
              <a:solidFill>
                <a:srgbClr val="FFFFFF"/>
              </a:solidFill>
              <a:latin typeface="HY각헤드라인M" pitchFamily="18" charset="-127"/>
              <a:ea typeface="HY각헤드라인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FFFFF"/>
                </a:solidFill>
                <a:latin typeface="HY각헤드라인M" pitchFamily="18" charset="-127"/>
                <a:ea typeface="HY각헤드라인M" pitchFamily="18" charset="-127"/>
              </a:rPr>
              <a:t>새로운 성장</a:t>
            </a: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FFFFF"/>
                </a:solidFill>
                <a:latin typeface="HY각헤드라인M" pitchFamily="18" charset="-127"/>
                <a:ea typeface="HY각헤드라인M" pitchFamily="18" charset="-127"/>
              </a:rPr>
              <a:t>패러다임 </a:t>
            </a:r>
            <a:endParaRPr lang="en-US" altLang="ko-KR" sz="1400">
              <a:solidFill>
                <a:srgbClr val="FFFFFF"/>
              </a:solidFill>
              <a:latin typeface="HY각헤드라인M" pitchFamily="18" charset="-127"/>
              <a:ea typeface="HY각헤드라인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FFFFFF"/>
                </a:solidFill>
                <a:latin typeface="HY각헤드라인M" pitchFamily="18" charset="-127"/>
                <a:ea typeface="HY각헤드라인M" pitchFamily="18" charset="-127"/>
              </a:rPr>
              <a:t>구현</a:t>
            </a:r>
            <a:endParaRPr lang="ko-KR" altLang="en-US" sz="1400">
              <a:solidFill>
                <a:srgbClr val="000000"/>
              </a:solidFill>
              <a:latin typeface="HY각헤드라인M" pitchFamily="18" charset="-127"/>
              <a:ea typeface="HY각헤드라인M" pitchFamily="18" charset="-127"/>
            </a:endParaRPr>
          </a:p>
        </p:txBody>
      </p:sp>
      <p:sp>
        <p:nvSpPr>
          <p:cNvPr id="13" name="Oval 123"/>
          <p:cNvSpPr>
            <a:spLocks noChangeArrowheads="1"/>
          </p:cNvSpPr>
          <p:nvPr/>
        </p:nvSpPr>
        <p:spPr bwMode="auto">
          <a:xfrm>
            <a:off x="5543550" y="3017838"/>
            <a:ext cx="1406525" cy="1408112"/>
          </a:xfrm>
          <a:prstGeom prst="ellipse">
            <a:avLst/>
          </a:prstGeom>
          <a:solidFill>
            <a:srgbClr val="996633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400" dirty="0">
              <a:solidFill>
                <a:srgbClr val="FFFFFF"/>
              </a:solidFill>
              <a:latin typeface="HY각헤드라인M" pitchFamily="18" charset="-127"/>
              <a:ea typeface="HY각헤드라인M" pitchFamily="18" charset="-127"/>
              <a:cs typeface="-윤고딕14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FFFF"/>
                </a:solidFill>
                <a:latin typeface="HY각헤드라인M" pitchFamily="18" charset="-127"/>
                <a:ea typeface="HY각헤드라인M" pitchFamily="18" charset="-127"/>
                <a:cs typeface="-윤고딕140" pitchFamily="18" charset="-127"/>
              </a:rPr>
              <a:t>녹색성장</a:t>
            </a:r>
            <a:endParaRPr lang="en-US" altLang="ko-KR" sz="1400" dirty="0">
              <a:solidFill>
                <a:srgbClr val="FFFFFF"/>
              </a:solidFill>
              <a:latin typeface="HY각헤드라인M" pitchFamily="18" charset="-127"/>
              <a:ea typeface="HY각헤드라인M" pitchFamily="18" charset="-127"/>
              <a:cs typeface="-윤고딕140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FFFF"/>
                </a:solidFill>
                <a:latin typeface="HY각헤드라인M" pitchFamily="18" charset="-127"/>
                <a:ea typeface="HY각헤드라인M" pitchFamily="18" charset="-127"/>
                <a:cs typeface="-윤고딕140" pitchFamily="18" charset="-127"/>
              </a:rPr>
              <a:t>거점도시</a:t>
            </a:r>
            <a:endParaRPr lang="en-US" altLang="ko-KR" sz="1400" dirty="0">
              <a:solidFill>
                <a:srgbClr val="FFFFFF"/>
              </a:solidFill>
              <a:latin typeface="HY각헤드라인M" pitchFamily="18" charset="-127"/>
              <a:ea typeface="HY각헤드라인M" pitchFamily="18" charset="-127"/>
              <a:cs typeface="-윤고딕14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FFFFFF"/>
                </a:solidFill>
                <a:latin typeface="HY각헤드라인M" pitchFamily="18" charset="-127"/>
                <a:ea typeface="HY각헤드라인M" pitchFamily="18" charset="-127"/>
                <a:cs typeface="-윤고딕140" pitchFamily="18" charset="-127"/>
              </a:rPr>
              <a:t>모델구축</a:t>
            </a:r>
          </a:p>
          <a:p>
            <a:pPr algn="ctr"/>
            <a:endParaRPr lang="en-US" altLang="ko-KR" sz="1400" dirty="0">
              <a:solidFill>
                <a:srgbClr val="000000"/>
              </a:solidFill>
              <a:latin typeface="HY각헤드라인M" pitchFamily="18" charset="-127"/>
              <a:ea typeface="HY각헤드라인M" pitchFamily="18" charset="-127"/>
              <a:cs typeface="-윤고딕140" pitchFamily="18" charset="-127"/>
            </a:endParaRPr>
          </a:p>
        </p:txBody>
      </p:sp>
      <p:sp>
        <p:nvSpPr>
          <p:cNvPr id="14" name="Oval 124"/>
          <p:cNvSpPr>
            <a:spLocks noChangeArrowheads="1"/>
          </p:cNvSpPr>
          <p:nvPr/>
        </p:nvSpPr>
        <p:spPr bwMode="auto">
          <a:xfrm>
            <a:off x="3684588" y="5041900"/>
            <a:ext cx="1408112" cy="1408113"/>
          </a:xfrm>
          <a:prstGeom prst="ellipse">
            <a:avLst/>
          </a:prstGeom>
          <a:gradFill rotWithShape="0">
            <a:gsLst>
              <a:gs pos="0">
                <a:srgbClr val="6666FF"/>
              </a:gs>
              <a:gs pos="100000">
                <a:srgbClr val="2F2F76"/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HY각헤드라인M" pitchFamily="18" charset="-127"/>
                <a:ea typeface="HY각헤드라인M" pitchFamily="18" charset="-127"/>
              </a:rPr>
              <a:t>명품녹색 </a:t>
            </a:r>
            <a:endParaRPr lang="en-US" altLang="ko-KR" sz="1400">
              <a:solidFill>
                <a:schemeClr val="bg1"/>
              </a:solidFill>
              <a:latin typeface="HY각헤드라인M" pitchFamily="18" charset="-127"/>
              <a:ea typeface="HY각헤드라인M" pitchFamily="18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HY각헤드라인M" pitchFamily="18" charset="-127"/>
                <a:ea typeface="HY각헤드라인M" pitchFamily="18" charset="-127"/>
              </a:rPr>
              <a:t>관광</a:t>
            </a:r>
            <a:r>
              <a:rPr lang="en-US" altLang="ko-KR" sz="1400">
                <a:solidFill>
                  <a:schemeClr val="bg1"/>
                </a:solidFill>
                <a:latin typeface="HY각헤드라인M" pitchFamily="18" charset="-127"/>
                <a:ea typeface="HY각헤드라인M" pitchFamily="18" charset="-127"/>
              </a:rPr>
              <a:t>·</a:t>
            </a:r>
            <a:r>
              <a:rPr lang="ko-KR" altLang="en-US" sz="1400">
                <a:solidFill>
                  <a:schemeClr val="bg1"/>
                </a:solidFill>
                <a:latin typeface="HY각헤드라인M" pitchFamily="18" charset="-127"/>
                <a:ea typeface="HY각헤드라인M" pitchFamily="18" charset="-127"/>
              </a:rPr>
              <a:t>휴양</a:t>
            </a:r>
            <a:endParaRPr lang="en-US" altLang="ko-KR" sz="1400">
              <a:solidFill>
                <a:schemeClr val="bg1"/>
              </a:solidFill>
              <a:latin typeface="HY각헤드라인M" pitchFamily="18" charset="-127"/>
              <a:ea typeface="HY각헤드라인M" pitchFamily="18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HY각헤드라인M" pitchFamily="18" charset="-127"/>
                <a:ea typeface="HY각헤드라인M" pitchFamily="18" charset="-127"/>
              </a:rPr>
              <a:t>도시창출</a:t>
            </a:r>
            <a:endParaRPr lang="en-US" altLang="ko-KR" sz="1400">
              <a:solidFill>
                <a:schemeClr val="bg1"/>
              </a:solidFill>
              <a:latin typeface="HY각헤드라인M" pitchFamily="18" charset="-127"/>
              <a:ea typeface="HY각헤드라인M" pitchFamily="18" charset="-127"/>
            </a:endParaRPr>
          </a:p>
        </p:txBody>
      </p:sp>
      <p:sp>
        <p:nvSpPr>
          <p:cNvPr id="15" name="Oval 125"/>
          <p:cNvSpPr>
            <a:spLocks noChangeArrowheads="1"/>
          </p:cNvSpPr>
          <p:nvPr/>
        </p:nvSpPr>
        <p:spPr bwMode="auto">
          <a:xfrm>
            <a:off x="1682750" y="3049588"/>
            <a:ext cx="1406525" cy="1406525"/>
          </a:xfrm>
          <a:prstGeom prst="ellipse">
            <a:avLst/>
          </a:prstGeom>
          <a:gradFill rotWithShape="0">
            <a:gsLst>
              <a:gs pos="0">
                <a:srgbClr val="66CCFF"/>
              </a:gs>
              <a:gs pos="100000">
                <a:srgbClr val="2F5E76"/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400">
                <a:solidFill>
                  <a:srgbClr val="000000"/>
                </a:solidFill>
                <a:latin typeface="HY각헤드라인M" pitchFamily="18" charset="-127"/>
                <a:ea typeface="HY각헤드라인M" pitchFamily="18" charset="-127"/>
              </a:rPr>
              <a:t>국제사회</a:t>
            </a:r>
            <a:endParaRPr lang="en-US" altLang="ko-KR" sz="1400">
              <a:solidFill>
                <a:srgbClr val="000000"/>
              </a:solidFill>
              <a:latin typeface="HY각헤드라인M" pitchFamily="18" charset="-127"/>
              <a:ea typeface="HY각헤드라인M" pitchFamily="18" charset="-127"/>
            </a:endParaRPr>
          </a:p>
          <a:p>
            <a:pPr algn="ctr"/>
            <a:r>
              <a:rPr lang="ko-KR" altLang="en-US" sz="1400">
                <a:solidFill>
                  <a:srgbClr val="000000"/>
                </a:solidFill>
                <a:latin typeface="HY각헤드라인M" pitchFamily="18" charset="-127"/>
                <a:ea typeface="HY각헤드라인M" pitchFamily="18" charset="-127"/>
              </a:rPr>
              <a:t>선도적 대응</a:t>
            </a:r>
            <a:endParaRPr lang="en-US" altLang="ko-KR" sz="1400">
              <a:solidFill>
                <a:srgbClr val="000000"/>
              </a:solidFill>
              <a:latin typeface="HY각헤드라인M" pitchFamily="18" charset="-127"/>
              <a:ea typeface="HY각헤드라인M" pitchFamily="18" charset="-127"/>
            </a:endParaRPr>
          </a:p>
          <a:p>
            <a:pPr algn="ctr"/>
            <a:endParaRPr lang="ko-KR" altLang="en-US" sz="1400">
              <a:solidFill>
                <a:srgbClr val="000000"/>
              </a:solidFill>
              <a:latin typeface="HY각헤드라인M" pitchFamily="18" charset="-127"/>
              <a:ea typeface="HY각헤드라인M" pitchFamily="18" charset="-127"/>
            </a:endParaRPr>
          </a:p>
        </p:txBody>
      </p:sp>
      <p:pic>
        <p:nvPicPr>
          <p:cNvPr id="16" name="Picture 126" descr="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9888" y="2903538"/>
            <a:ext cx="15748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7" descr="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550" y="4908550"/>
            <a:ext cx="1570038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8" descr="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5700" y="1031875"/>
            <a:ext cx="1597025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29" descr="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0053" y="2856385"/>
            <a:ext cx="1609725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AutoShape 137"/>
          <p:cNvSpPr>
            <a:spLocks noChangeArrowheads="1"/>
          </p:cNvSpPr>
          <p:nvPr/>
        </p:nvSpPr>
        <p:spPr bwMode="auto">
          <a:xfrm>
            <a:off x="0" y="4327525"/>
            <a:ext cx="2049463" cy="516298"/>
          </a:xfrm>
          <a:prstGeom prst="roundRect">
            <a:avLst>
              <a:gd name="adj" fmla="val 5213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기후변화에 대처</a:t>
            </a:r>
          </a:p>
          <a:p>
            <a:pPr algn="r">
              <a:lnSpc>
                <a:spcPct val="125000"/>
              </a:lnSpc>
            </a:pP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녹색생활문화 의식고취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21" name="AutoShape 138"/>
          <p:cNvSpPr>
            <a:spLocks noChangeArrowheads="1"/>
          </p:cNvSpPr>
          <p:nvPr/>
        </p:nvSpPr>
        <p:spPr bwMode="auto">
          <a:xfrm>
            <a:off x="5218114" y="1106488"/>
            <a:ext cx="2316162" cy="554236"/>
          </a:xfrm>
          <a:prstGeom prst="roundRect">
            <a:avLst>
              <a:gd name="adj" fmla="val 5213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녹색성장동력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육성</a:t>
            </a:r>
            <a:endParaRPr lang="en-US" altLang="ko-KR" sz="1400" b="0" dirty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녹색기술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·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녹색일자리 창출</a:t>
            </a:r>
            <a:r>
              <a:rPr lang="en-US" altLang="ko-KR" sz="1400" b="0" dirty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22" name="AutoShape 139"/>
          <p:cNvSpPr>
            <a:spLocks noChangeArrowheads="1"/>
          </p:cNvSpPr>
          <p:nvPr/>
        </p:nvSpPr>
        <p:spPr bwMode="auto">
          <a:xfrm>
            <a:off x="6985001" y="3268663"/>
            <a:ext cx="1930399" cy="554236"/>
          </a:xfrm>
          <a:prstGeom prst="roundRect">
            <a:avLst>
              <a:gd name="adj" fmla="val 5213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400" b="0" dirty="0" err="1">
                <a:latin typeface="HY헤드라인M" pitchFamily="18" charset="-127"/>
                <a:ea typeface="HY헤드라인M" pitchFamily="18" charset="-127"/>
              </a:rPr>
              <a:t>저탄소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 녹색성장을 견인</a:t>
            </a:r>
            <a:endParaRPr lang="en-US" altLang="ko-KR" sz="1400" b="0" dirty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전국 녹색도시화 유도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]</a:t>
            </a:r>
            <a:endParaRPr lang="en-US" altLang="ko-KR" sz="14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AutoShape 139"/>
          <p:cNvSpPr>
            <a:spLocks noChangeArrowheads="1"/>
          </p:cNvSpPr>
          <p:nvPr/>
        </p:nvSpPr>
        <p:spPr bwMode="auto">
          <a:xfrm>
            <a:off x="4999039" y="6061075"/>
            <a:ext cx="2030412" cy="277118"/>
          </a:xfrm>
          <a:prstGeom prst="roundRect">
            <a:avLst>
              <a:gd name="adj" fmla="val 5213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삶의 질과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국토가치 </a:t>
            </a:r>
            <a:r>
              <a:rPr lang="ko-KR" altLang="en-US" sz="1400" b="0" dirty="0">
                <a:latin typeface="HY헤드라인M" pitchFamily="18" charset="-127"/>
                <a:ea typeface="HY헤드라인M" pitchFamily="18" charset="-127"/>
              </a:rPr>
              <a:t>향상 </a:t>
            </a:r>
            <a:endParaRPr lang="en-US" altLang="ko-KR" sz="14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TextBox 28"/>
          <p:cNvSpPr txBox="1">
            <a:spLocks noChangeArrowheads="1"/>
          </p:cNvSpPr>
          <p:nvPr/>
        </p:nvSpPr>
        <p:spPr bwMode="auto">
          <a:xfrm>
            <a:off x="3717925" y="3060700"/>
            <a:ext cx="14081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기후변화대응</a:t>
            </a:r>
          </a:p>
        </p:txBody>
      </p:sp>
      <p:sp>
        <p:nvSpPr>
          <p:cNvPr id="25" name="TextBox 29"/>
          <p:cNvSpPr txBox="1">
            <a:spLocks noChangeArrowheads="1"/>
          </p:cNvSpPr>
          <p:nvPr/>
        </p:nvSpPr>
        <p:spPr bwMode="auto">
          <a:xfrm>
            <a:off x="4684713" y="3173413"/>
            <a:ext cx="7413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성장 </a:t>
            </a:r>
            <a:endParaRPr lang="en-US" altLang="ko-KR" sz="1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잠재력</a:t>
            </a:r>
            <a:endParaRPr lang="en-US" altLang="ko-KR" sz="12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확충</a:t>
            </a:r>
          </a:p>
        </p:txBody>
      </p:sp>
      <p:sp>
        <p:nvSpPr>
          <p:cNvPr id="26" name="TextBox 30"/>
          <p:cNvSpPr txBox="1">
            <a:spLocks noChangeArrowheads="1"/>
          </p:cNvSpPr>
          <p:nvPr/>
        </p:nvSpPr>
        <p:spPr bwMode="auto">
          <a:xfrm>
            <a:off x="3989388" y="4310063"/>
            <a:ext cx="801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에너지</a:t>
            </a:r>
            <a:endParaRPr lang="en-US" altLang="ko-KR" sz="1200" dirty="0" smtClean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위기극복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31"/>
          <p:cNvSpPr txBox="1">
            <a:spLocks noChangeArrowheads="1"/>
          </p:cNvSpPr>
          <p:nvPr/>
        </p:nvSpPr>
        <p:spPr bwMode="auto">
          <a:xfrm>
            <a:off x="3452813" y="3954463"/>
            <a:ext cx="11953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금융위기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대처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378" y="90785"/>
            <a:ext cx="27783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사업 추진목적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378" y="90785"/>
            <a:ext cx="45272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사업 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대상지 분석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현황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341313" y="941388"/>
            <a:ext cx="6164262" cy="692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buSzPct val="90000"/>
              <a:buFontTx/>
              <a:buBlip>
                <a:blip r:embed="rId2"/>
              </a:buBlip>
            </a:pP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위      치 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강원도 강릉시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경포동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초당동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송정동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사천면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일부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>
              <a:lnSpc>
                <a:spcPct val="130000"/>
              </a:lnSpc>
              <a:buSzPct val="90000"/>
              <a:buBlip>
                <a:blip r:embed="rId2"/>
              </a:buBlip>
            </a:pP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면      적 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: 9,810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천</a:t>
            </a:r>
            <a:r>
              <a:rPr kumimoji="0"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㎡ </a:t>
            </a:r>
            <a:r>
              <a:rPr kumimoji="0"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(3,754</a:t>
            </a:r>
            <a:r>
              <a:rPr kumimoji="0"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천평</a:t>
            </a:r>
            <a:r>
              <a:rPr kumimoji="0"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),  </a:t>
            </a:r>
            <a:r>
              <a:rPr kumimoji="0"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계획인구 </a:t>
            </a:r>
            <a:r>
              <a:rPr kumimoji="0"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: 19,000</a:t>
            </a:r>
            <a:r>
              <a:rPr kumimoji="0"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명</a:t>
            </a:r>
            <a:endParaRPr kumimoji="0" lang="en-US" altLang="ko-KR" sz="16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" name="Picture 2" descr="C:\신건일\녹색도시\'09.7.30 받은자료\4-1[1]. 종합구상도(A3)(강릉시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0" y="2305051"/>
            <a:ext cx="8334375" cy="4419600"/>
          </a:xfrm>
          <a:prstGeom prst="rect">
            <a:avLst/>
          </a:prstGeom>
          <a:noFill/>
        </p:spPr>
      </p:pic>
      <p:grpSp>
        <p:nvGrpSpPr>
          <p:cNvPr id="56" name="그룹 55"/>
          <p:cNvGrpSpPr/>
          <p:nvPr/>
        </p:nvGrpSpPr>
        <p:grpSpPr>
          <a:xfrm>
            <a:off x="3409951" y="1729213"/>
            <a:ext cx="1800224" cy="554428"/>
            <a:chOff x="3409951" y="1651000"/>
            <a:chExt cx="1800224" cy="587375"/>
          </a:xfrm>
        </p:grpSpPr>
        <p:pic>
          <p:nvPicPr>
            <p:cNvPr id="53" name="Picture 13" descr="p100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09951" y="1651000"/>
              <a:ext cx="1800224" cy="587375"/>
            </a:xfrm>
            <a:prstGeom prst="rect">
              <a:avLst/>
            </a:prstGeom>
            <a:noFill/>
          </p:spPr>
        </p:pic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3610079" y="1716269"/>
              <a:ext cx="13997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b="0" dirty="0" smtClean="0"/>
                <a:t>종합구상</a:t>
              </a:r>
              <a:r>
                <a:rPr lang="en-US" altLang="ko-KR" sz="1600" b="0" dirty="0" smtClean="0"/>
                <a:t>(</a:t>
              </a:r>
              <a:r>
                <a:rPr lang="ko-KR" altLang="en-US" sz="1600" b="0" dirty="0" smtClean="0"/>
                <a:t>안</a:t>
              </a:r>
              <a:r>
                <a:rPr lang="en-US" altLang="ko-KR" sz="1600" b="0" dirty="0" smtClean="0"/>
                <a:t>)</a:t>
              </a:r>
              <a:endParaRPr lang="ko-KR" altLang="en-US" sz="1600" b="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18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AutoShape 2" descr="PIC1AF.gif"/>
          <p:cNvSpPr>
            <a:spLocks noChangeAspect="1" noChangeArrowheads="1"/>
          </p:cNvSpPr>
          <p:nvPr/>
        </p:nvSpPr>
        <p:spPr bwMode="auto">
          <a:xfrm>
            <a:off x="130175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1876" name="AutoShape 4" descr="PIC1B7.gif"/>
          <p:cNvSpPr>
            <a:spLocks noChangeAspect="1" noChangeArrowheads="1"/>
          </p:cNvSpPr>
          <p:nvPr/>
        </p:nvSpPr>
        <p:spPr bwMode="auto">
          <a:xfrm>
            <a:off x="130175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91877" name="Picture 5" descr="C:\Documents and Settings\a\바탕 화면\시범도시 후보지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971550"/>
            <a:ext cx="4800599" cy="588645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40378" y="90785"/>
            <a:ext cx="53447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사업 대상지 분석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주변여건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-1" y="1001713"/>
            <a:ext cx="1800225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3"/>
              </a:buBlip>
              <a:defRPr/>
            </a:pPr>
            <a:r>
              <a:rPr lang="ko-KR" altLang="en-US" b="0" dirty="0" smtClean="0">
                <a:latin typeface="Arial" charset="0"/>
                <a:ea typeface="HY헤드라인M" pitchFamily="18" charset="-127"/>
              </a:rPr>
              <a:t>지리적 여건</a:t>
            </a:r>
            <a:endParaRPr lang="ko-KR" altLang="en-US" sz="500" b="0" dirty="0">
              <a:latin typeface="Arial" charset="0"/>
              <a:ea typeface="HY헤드라인M" pitchFamily="18" charset="-127"/>
            </a:endParaRP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-2" y="2182813"/>
            <a:ext cx="2381251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3"/>
              </a:buBlip>
              <a:defRPr/>
            </a:pPr>
            <a:r>
              <a:rPr lang="ko-KR" altLang="en-US" b="0" dirty="0" smtClean="0">
                <a:latin typeface="Arial" charset="0"/>
                <a:ea typeface="HY헤드라인M" pitchFamily="18" charset="-127"/>
              </a:rPr>
              <a:t>녹색도시 추진여건</a:t>
            </a:r>
            <a:endParaRPr lang="ko-KR" altLang="en-US" sz="500" b="0" dirty="0">
              <a:latin typeface="Arial" charset="0"/>
              <a:ea typeface="HY헤드라인M" pitchFamily="18" charset="-127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-1" y="4926013"/>
            <a:ext cx="3390901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3"/>
              </a:buBlip>
              <a:defRPr/>
            </a:pPr>
            <a:r>
              <a:rPr lang="ko-KR" altLang="en-US" b="0" dirty="0" smtClean="0">
                <a:latin typeface="Arial" charset="0"/>
                <a:ea typeface="HY헤드라인M" pitchFamily="18" charset="-127"/>
              </a:rPr>
              <a:t>기존 도시 시설 활용 가능성</a:t>
            </a:r>
            <a:endParaRPr lang="ko-KR" altLang="en-US" sz="500" b="0" dirty="0">
              <a:latin typeface="Arial" charset="0"/>
              <a:ea typeface="HY헤드라인M" pitchFamily="18" charset="-127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1414463"/>
            <a:ext cx="4362450" cy="6458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SzPct val="90000"/>
              <a:buFontTx/>
              <a:buBlip>
                <a:blip r:embed="rId4"/>
              </a:buBlip>
            </a:pPr>
            <a:r>
              <a:rPr lang="en-US" altLang="ko-KR" sz="1300" b="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영동지역 중앙에 위치하며 강릉시 동서간 연장거리 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buSzPct val="90000"/>
            </a:pP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  40km,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남북간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76km,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해안선 길이 약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65.4km</a:t>
            </a:r>
            <a:endParaRPr lang="ko-KR" altLang="en-US" sz="13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-1" y="2586038"/>
            <a:ext cx="4400551" cy="692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SzPct val="90000"/>
              <a:buFontTx/>
              <a:buBlip>
                <a:blip r:embed="rId4"/>
              </a:buBlip>
            </a:pPr>
            <a:r>
              <a:rPr lang="en-US" altLang="ko-KR" sz="1300" b="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고속도로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영동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동해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와 영동선 철도가 연결되어 있으며 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buSzPct val="90000"/>
            </a:pP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양양 국제공항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30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분거리</a:t>
            </a:r>
            <a:endParaRPr lang="ko-KR" altLang="en-US" sz="13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-1" y="5357813"/>
            <a:ext cx="4352925" cy="94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SzPct val="90000"/>
              <a:buFontTx/>
              <a:buBlip>
                <a:blip r:embed="rId4"/>
              </a:buBlip>
            </a:pPr>
            <a:r>
              <a:rPr lang="en-US" altLang="ko-KR" sz="1300" b="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경포지구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중심복합단지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를 중심으로 반경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400m</a:t>
            </a:r>
          </a:p>
          <a:p>
            <a:pPr algn="l">
              <a:lnSpc>
                <a:spcPct val="150000"/>
              </a:lnSpc>
              <a:buSzPct val="90000"/>
            </a:pP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  (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보행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10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분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에 초등학교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근린상가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우체국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파출소 등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buSzPct val="90000"/>
            </a:pP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 위치하여 커뮤니티 및 생활편익시설 활용가능성 높음</a:t>
            </a:r>
            <a:endParaRPr lang="ko-KR" altLang="en-US" sz="13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-1" y="3176588"/>
            <a:ext cx="4314825" cy="692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SzPct val="90000"/>
              <a:buFontTx/>
              <a:buBlip>
                <a:blip r:embed="rId4"/>
              </a:buBlip>
            </a:pPr>
            <a:r>
              <a:rPr lang="en-US" altLang="ko-KR" sz="1300" b="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b="0" dirty="0" err="1" smtClean="0">
                <a:latin typeface="HY헤드라인M" pitchFamily="18" charset="-127"/>
                <a:ea typeface="HY헤드라인M" pitchFamily="18" charset="-127"/>
              </a:rPr>
              <a:t>동해항과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 속초항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30~50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분거리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, 2010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년까지 부산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~   </a:t>
            </a:r>
          </a:p>
          <a:p>
            <a:pPr algn="l">
              <a:lnSpc>
                <a:spcPct val="150000"/>
              </a:lnSpc>
              <a:buSzPct val="90000"/>
            </a:pP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강릉간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7</a:t>
            </a:r>
            <a:r>
              <a:rPr lang="ko-KR" altLang="en-US" sz="1300" b="0" dirty="0" err="1" smtClean="0">
                <a:latin typeface="HY헤드라인M" pitchFamily="18" charset="-127"/>
                <a:ea typeface="HY헤드라인M" pitchFamily="18" charset="-127"/>
              </a:rPr>
              <a:t>번국도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(4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차선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완공예정</a:t>
            </a:r>
            <a:endParaRPr lang="ko-KR" altLang="en-US" sz="13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-1" y="3805238"/>
            <a:ext cx="4342999" cy="3924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SzPct val="90000"/>
              <a:buFontTx/>
              <a:buBlip>
                <a:blip r:embed="rId4"/>
              </a:buBlip>
            </a:pPr>
            <a:r>
              <a:rPr lang="en-US" altLang="ko-KR" sz="1300" b="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원주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~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강릉 </a:t>
            </a:r>
            <a:r>
              <a:rPr lang="ko-KR" altLang="en-US" sz="1300" b="0" dirty="0" err="1" smtClean="0">
                <a:latin typeface="HY헤드라인M" pitchFamily="18" charset="-127"/>
                <a:ea typeface="HY헤드라인M" pitchFamily="18" charset="-127"/>
              </a:rPr>
              <a:t>전철복선화사업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‘10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년 착공예정</a:t>
            </a:r>
            <a:endParaRPr lang="ko-KR" altLang="en-US" sz="13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-1" y="4090988"/>
            <a:ext cx="4342999" cy="6458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SzPct val="90000"/>
              <a:buFontTx/>
              <a:buBlip>
                <a:blip r:embed="rId4"/>
              </a:buBlip>
            </a:pPr>
            <a:r>
              <a:rPr lang="en-US" altLang="ko-KR" sz="1300" b="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경포도립공원이 위치한 강릉시는 </a:t>
            </a:r>
            <a:r>
              <a:rPr lang="ko-KR" altLang="en-US" sz="1300" b="0" dirty="0" err="1" smtClean="0">
                <a:latin typeface="HY헤드라인M" pitchFamily="18" charset="-127"/>
                <a:ea typeface="HY헤드라인M" pitchFamily="18" charset="-127"/>
              </a:rPr>
              <a:t>강릉태백권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 중 가장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algn="l">
              <a:lnSpc>
                <a:spcPct val="150000"/>
              </a:lnSpc>
              <a:buSzPct val="90000"/>
            </a:pP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큰 거점도시이며 </a:t>
            </a:r>
            <a:r>
              <a:rPr lang="ko-KR" altLang="en-US" sz="1300" b="0" dirty="0" err="1" smtClean="0">
                <a:latin typeface="HY헤드라인M" pitchFamily="18" charset="-127"/>
                <a:ea typeface="HY헤드라인M" pitchFamily="18" charset="-127"/>
              </a:rPr>
              <a:t>접근성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 연계성 양호</a:t>
            </a:r>
            <a:endParaRPr lang="ko-KR" altLang="en-US" sz="13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19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70" name="직사각형 69"/>
          <p:cNvSpPr/>
          <p:nvPr/>
        </p:nvSpPr>
        <p:spPr>
          <a:xfrm>
            <a:off x="40378" y="90785"/>
            <a:ext cx="64203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물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·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자원순환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419100" y="1362075"/>
            <a:ext cx="8613775" cy="1533575"/>
            <a:chOff x="419100" y="1362075"/>
            <a:chExt cx="8613775" cy="1533575"/>
          </a:xfrm>
        </p:grpSpPr>
        <p:sp>
          <p:nvSpPr>
            <p:cNvPr id="142" name="AutoShape 2"/>
            <p:cNvSpPr>
              <a:spLocks noChangeArrowheads="1"/>
            </p:cNvSpPr>
            <p:nvPr/>
          </p:nvSpPr>
          <p:spPr bwMode="auto">
            <a:xfrm>
              <a:off x="419100" y="1570038"/>
              <a:ext cx="8613775" cy="1258887"/>
            </a:xfrm>
            <a:prstGeom prst="roundRect">
              <a:avLst>
                <a:gd name="adj" fmla="val 3023"/>
              </a:avLst>
            </a:prstGeom>
            <a:solidFill>
              <a:schemeClr val="bg1"/>
            </a:solidFill>
            <a:ln w="15875">
              <a:solidFill>
                <a:srgbClr val="66CCFF"/>
              </a:solidFill>
              <a:round/>
              <a:headEnd/>
              <a:tailEnd/>
            </a:ln>
            <a:effectLst>
              <a:outerShdw dist="71842" dir="2700000" algn="ctr" rotWithShape="0">
                <a:srgbClr val="0055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Univers" pitchFamily="34" charset="0"/>
                <a:ea typeface="굴림" charset="-127"/>
              </a:endParaRPr>
            </a:p>
          </p:txBody>
        </p:sp>
        <p:sp>
          <p:nvSpPr>
            <p:cNvPr id="144" name="Text Box 15"/>
            <p:cNvSpPr txBox="1">
              <a:spLocks noChangeArrowheads="1"/>
            </p:cNvSpPr>
            <p:nvPr/>
          </p:nvSpPr>
          <p:spPr bwMode="auto">
            <a:xfrm>
              <a:off x="493283" y="1368425"/>
              <a:ext cx="8472917" cy="376238"/>
            </a:xfrm>
            <a:prstGeom prst="rect">
              <a:avLst/>
            </a:prstGeom>
            <a:noFill/>
            <a:ln w="1587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15000"/>
                </a:lnSpc>
                <a:spcBef>
                  <a:spcPct val="50000"/>
                </a:spcBef>
              </a:pPr>
              <a:r>
                <a:rPr lang="en-US" altLang="ko-KR" sz="1600"/>
                <a:t> </a:t>
              </a:r>
            </a:p>
          </p:txBody>
        </p:sp>
        <p:sp>
          <p:nvSpPr>
            <p:cNvPr id="145" name="Rectangle 15"/>
            <p:cNvSpPr>
              <a:spLocks noChangeArrowheads="1"/>
            </p:cNvSpPr>
            <p:nvPr/>
          </p:nvSpPr>
          <p:spPr bwMode="auto">
            <a:xfrm>
              <a:off x="427038" y="1741488"/>
              <a:ext cx="8507412" cy="11541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buSzPct val="90000"/>
                <a:buFontTx/>
                <a:buBlip>
                  <a:blip r:embed="rId3"/>
                </a:buBlip>
              </a:pP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폐기물 감량과 대기환경 오염저감 위해 폐기물 종류 및 </a:t>
              </a:r>
              <a:r>
                <a:rPr lang="ko-KR" altLang="en-US" sz="1500" b="0" dirty="0" err="1" smtClean="0">
                  <a:latin typeface="HY헤드라인M" pitchFamily="18" charset="-127"/>
                  <a:ea typeface="HY헤드라인M" pitchFamily="18" charset="-127"/>
                </a:rPr>
                <a:t>성상별로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 분리배출</a:t>
              </a:r>
              <a:endParaRPr lang="en-US" altLang="ko-KR" sz="1500" b="0" dirty="0" smtClean="0">
                <a:latin typeface="HY헤드라인M" pitchFamily="18" charset="-127"/>
                <a:ea typeface="HY헤드라인M" pitchFamily="18" charset="-127"/>
              </a:endParaRPr>
            </a:p>
            <a:p>
              <a:pPr algn="l">
                <a:lnSpc>
                  <a:spcPct val="150000"/>
                </a:lnSpc>
                <a:buSzPct val="90000"/>
                <a:buFontTx/>
                <a:buBlip>
                  <a:blip r:embed="rId3"/>
                </a:buBlip>
              </a:pP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음식물 폐기물 퇴비화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500" b="0" dirty="0" err="1" smtClean="0">
                  <a:latin typeface="HY헤드라인M" pitchFamily="18" charset="-127"/>
                  <a:ea typeface="HY헤드라인M" pitchFamily="18" charset="-127"/>
                </a:rPr>
                <a:t>열연료화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 등 폐기물 재활용 통한 열병한 발전으로 폐기물 최소화</a:t>
              </a:r>
              <a:endParaRPr lang="en-US" altLang="ko-KR" sz="1500" b="0" dirty="0" smtClean="0">
                <a:latin typeface="HY헤드라인M" pitchFamily="18" charset="-127"/>
                <a:ea typeface="HY헤드라인M" pitchFamily="18" charset="-127"/>
              </a:endParaRPr>
            </a:p>
            <a:p>
              <a:pPr>
                <a:lnSpc>
                  <a:spcPct val="150000"/>
                </a:lnSpc>
                <a:buSzPct val="90000"/>
              </a:pP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   ※ 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폐기물 </a:t>
              </a:r>
              <a:r>
                <a:rPr lang="ko-KR" altLang="en-US" sz="1500" b="0" dirty="0" err="1" smtClean="0">
                  <a:latin typeface="HY헤드라인M" pitchFamily="18" charset="-127"/>
                  <a:ea typeface="HY헤드라인M" pitchFamily="18" charset="-127"/>
                </a:rPr>
                <a:t>전처리시설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(MBT) : 150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톤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/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일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, RDF 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발전 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: 80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톤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/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일</a:t>
              </a:r>
              <a:endParaRPr lang="en-US" altLang="ko-KR" sz="1500" b="0" dirty="0" smtClean="0">
                <a:latin typeface="HY헤드라인M" pitchFamily="18" charset="-127"/>
                <a:ea typeface="HY헤드라인M" pitchFamily="18" charset="-127"/>
              </a:endParaRPr>
            </a:p>
          </p:txBody>
        </p:sp>
        <p:grpSp>
          <p:nvGrpSpPr>
            <p:cNvPr id="149" name="그룹 148"/>
            <p:cNvGrpSpPr/>
            <p:nvPr/>
          </p:nvGrpSpPr>
          <p:grpSpPr>
            <a:xfrm>
              <a:off x="666751" y="1362075"/>
              <a:ext cx="2019300" cy="419100"/>
              <a:chOff x="666751" y="1362075"/>
              <a:chExt cx="2019300" cy="419100"/>
            </a:xfrm>
          </p:grpSpPr>
          <p:pic>
            <p:nvPicPr>
              <p:cNvPr id="147" name="Picture 139" descr="그림2-1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66751" y="1362075"/>
                <a:ext cx="2019300" cy="419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8" name="TextBox 147"/>
              <p:cNvSpPr txBox="1"/>
              <p:nvPr/>
            </p:nvSpPr>
            <p:spPr>
              <a:xfrm>
                <a:off x="876299" y="1381125"/>
                <a:ext cx="15335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0" dirty="0" smtClean="0"/>
                  <a:t>폐기물 재활용</a:t>
                </a:r>
                <a:endParaRPr lang="ko-KR" altLang="en-US" sz="1600" b="0" dirty="0"/>
              </a:p>
            </p:txBody>
          </p:sp>
        </p:grpSp>
      </p:grpSp>
      <p:grpSp>
        <p:nvGrpSpPr>
          <p:cNvPr id="159" name="그룹 158"/>
          <p:cNvGrpSpPr/>
          <p:nvPr/>
        </p:nvGrpSpPr>
        <p:grpSpPr>
          <a:xfrm>
            <a:off x="419100" y="2971800"/>
            <a:ext cx="8613775" cy="3694569"/>
            <a:chOff x="419100" y="2971800"/>
            <a:chExt cx="8613775" cy="3694569"/>
          </a:xfrm>
        </p:grpSpPr>
        <p:sp>
          <p:nvSpPr>
            <p:cNvPr id="152" name="AutoShape 2"/>
            <p:cNvSpPr>
              <a:spLocks noChangeArrowheads="1"/>
            </p:cNvSpPr>
            <p:nvPr/>
          </p:nvSpPr>
          <p:spPr bwMode="auto">
            <a:xfrm>
              <a:off x="419100" y="3162301"/>
              <a:ext cx="8613775" cy="3486150"/>
            </a:xfrm>
            <a:prstGeom prst="roundRect">
              <a:avLst>
                <a:gd name="adj" fmla="val 3023"/>
              </a:avLst>
            </a:prstGeom>
            <a:solidFill>
              <a:schemeClr val="bg1"/>
            </a:solidFill>
            <a:ln w="15875">
              <a:solidFill>
                <a:srgbClr val="66CCFF"/>
              </a:solidFill>
              <a:round/>
              <a:headEnd/>
              <a:tailEnd/>
            </a:ln>
            <a:effectLst>
              <a:outerShdw dist="71842" dir="2700000" algn="ctr" rotWithShape="0">
                <a:srgbClr val="0055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Univers" pitchFamily="34" charset="0"/>
                <a:ea typeface="굴림" charset="-127"/>
              </a:endParaRPr>
            </a:p>
          </p:txBody>
        </p:sp>
        <p:sp>
          <p:nvSpPr>
            <p:cNvPr id="154" name="Rectangle 15"/>
            <p:cNvSpPr>
              <a:spLocks noChangeArrowheads="1"/>
            </p:cNvSpPr>
            <p:nvPr/>
          </p:nvSpPr>
          <p:spPr bwMode="auto">
            <a:xfrm>
              <a:off x="427038" y="3351213"/>
              <a:ext cx="8507412" cy="113107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buSzPct val="90000"/>
                <a:buFontTx/>
                <a:buBlip>
                  <a:blip r:embed="rId3"/>
                </a:buBlip>
              </a:pP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대상지 내 오수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우수는 분리처리 원칙</a:t>
              </a:r>
              <a:endParaRPr lang="en-US" altLang="ko-KR" sz="1500" b="0" dirty="0" smtClean="0">
                <a:latin typeface="HY헤드라인M" pitchFamily="18" charset="-127"/>
                <a:ea typeface="HY헤드라인M" pitchFamily="18" charset="-127"/>
              </a:endParaRPr>
            </a:p>
            <a:p>
              <a:pPr>
                <a:lnSpc>
                  <a:spcPct val="150000"/>
                </a:lnSpc>
                <a:buSzPct val="90000"/>
              </a:pP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   ※ 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강릉시는 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2008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년부터 </a:t>
              </a:r>
              <a:r>
                <a:rPr lang="ko-KR" altLang="en-US" sz="1500" b="0" dirty="0" err="1" smtClean="0">
                  <a:latin typeface="HY헤드라인M" pitchFamily="18" charset="-127"/>
                  <a:ea typeface="HY헤드라인M" pitchFamily="18" charset="-127"/>
                </a:rPr>
                <a:t>하수관거사업을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 추진하여 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2010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년 상반기내 오</a:t>
              </a: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,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우수 완전분리처리</a:t>
              </a:r>
              <a:endParaRPr lang="en-US" altLang="ko-KR" sz="1500" b="0" dirty="0" smtClean="0">
                <a:latin typeface="HY헤드라인M" pitchFamily="18" charset="-127"/>
                <a:ea typeface="HY헤드라인M" pitchFamily="18" charset="-127"/>
              </a:endParaRPr>
            </a:p>
            <a:p>
              <a:pPr algn="l">
                <a:lnSpc>
                  <a:spcPct val="150000"/>
                </a:lnSpc>
                <a:buSzPct val="90000"/>
                <a:buFontTx/>
                <a:buBlip>
                  <a:blip r:embed="rId3"/>
                </a:buBlip>
              </a:pPr>
              <a:r>
                <a:rPr lang="en-US" altLang="ko-KR" sz="1500" b="0" dirty="0" smtClean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500" b="0" dirty="0" smtClean="0">
                  <a:latin typeface="HY헤드라인M" pitchFamily="18" charset="-127"/>
                  <a:ea typeface="HY헤드라인M" pitchFamily="18" charset="-127"/>
                </a:rPr>
                <a:t>생활하수는 연못과 수생식물 이용으로 생물학적 자연정화 처리방안 검토</a:t>
              </a:r>
              <a:endParaRPr lang="en-US" altLang="ko-KR" sz="1500" b="0" dirty="0" smtClean="0">
                <a:latin typeface="HY헤드라인M" pitchFamily="18" charset="-127"/>
                <a:ea typeface="HY헤드라인M" pitchFamily="18" charset="-127"/>
              </a:endParaRPr>
            </a:p>
          </p:txBody>
        </p:sp>
        <p:grpSp>
          <p:nvGrpSpPr>
            <p:cNvPr id="155" name="그룹 154"/>
            <p:cNvGrpSpPr/>
            <p:nvPr/>
          </p:nvGrpSpPr>
          <p:grpSpPr>
            <a:xfrm>
              <a:off x="666751" y="2971800"/>
              <a:ext cx="2019300" cy="419100"/>
              <a:chOff x="666751" y="1362075"/>
              <a:chExt cx="2019300" cy="419100"/>
            </a:xfrm>
          </p:grpSpPr>
          <p:pic>
            <p:nvPicPr>
              <p:cNvPr id="156" name="Picture 139" descr="그림2-1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66751" y="1362075"/>
                <a:ext cx="2019300" cy="419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7" name="TextBox 156"/>
              <p:cNvSpPr txBox="1"/>
              <p:nvPr/>
            </p:nvSpPr>
            <p:spPr>
              <a:xfrm>
                <a:off x="847724" y="1381125"/>
                <a:ext cx="16859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0" dirty="0" smtClean="0"/>
                  <a:t>친환경 하수처리</a:t>
                </a:r>
                <a:endParaRPr lang="ko-KR" altLang="en-US" sz="1600" b="0" dirty="0"/>
              </a:p>
            </p:txBody>
          </p:sp>
        </p:grpSp>
        <p:pic>
          <p:nvPicPr>
            <p:cNvPr id="2052" name="Picture 4" descr="C:\DOCUME~1\a\LOCALS~1\Temp\UNI003a.gif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3100" y="4514850"/>
              <a:ext cx="2508250" cy="2124076"/>
            </a:xfrm>
            <a:prstGeom prst="rect">
              <a:avLst/>
            </a:prstGeom>
            <a:noFill/>
          </p:spPr>
        </p:pic>
        <p:sp>
          <p:nvSpPr>
            <p:cNvPr id="158" name="TextBox 157"/>
            <p:cNvSpPr txBox="1"/>
            <p:nvPr/>
          </p:nvSpPr>
          <p:spPr>
            <a:xfrm>
              <a:off x="3209925" y="4419600"/>
              <a:ext cx="565785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0" dirty="0" smtClean="0"/>
                <a:t> ☼ 경포지구 </a:t>
              </a:r>
              <a:r>
                <a:rPr lang="en-US" altLang="ko-KR" sz="1400" b="0" dirty="0" smtClean="0"/>
                <a:t>: </a:t>
              </a:r>
              <a:r>
                <a:rPr lang="ko-KR" altLang="en-US" sz="1400" b="0" dirty="0" err="1" smtClean="0"/>
                <a:t>신설오수관로</a:t>
              </a:r>
              <a:r>
                <a:rPr lang="ko-KR" altLang="en-US" sz="1400" b="0" dirty="0" smtClean="0"/>
                <a:t> </a:t>
              </a:r>
              <a:r>
                <a:rPr lang="en-US" altLang="ko-KR" sz="1400" b="0" dirty="0" smtClean="0"/>
                <a:t>L=3,322m, </a:t>
              </a:r>
              <a:r>
                <a:rPr lang="ko-KR" altLang="en-US" sz="1400" b="0" dirty="0" err="1" smtClean="0"/>
                <a:t>굴착개보수</a:t>
              </a:r>
              <a:r>
                <a:rPr lang="ko-KR" altLang="en-US" sz="1400" b="0" dirty="0" smtClean="0"/>
                <a:t> </a:t>
              </a:r>
              <a:r>
                <a:rPr lang="en-US" altLang="ko-KR" sz="1400" b="0" dirty="0" smtClean="0"/>
                <a:t>L=883m, </a:t>
              </a:r>
            </a:p>
            <a:p>
              <a:r>
                <a:rPr lang="en-US" altLang="ko-KR" sz="1400" b="0" dirty="0" smtClean="0"/>
                <a:t>     </a:t>
              </a:r>
              <a:r>
                <a:rPr lang="ko-KR" altLang="en-US" sz="1400" b="0" dirty="0" smtClean="0"/>
                <a:t>배수설비 </a:t>
              </a:r>
              <a:r>
                <a:rPr lang="en-US" altLang="ko-KR" sz="1400" b="0" dirty="0" smtClean="0"/>
                <a:t>316</a:t>
              </a:r>
              <a:r>
                <a:rPr lang="ko-KR" altLang="en-US" sz="1400" b="0" dirty="0" smtClean="0"/>
                <a:t>가구</a:t>
              </a:r>
              <a:r>
                <a:rPr lang="en-US" altLang="ko-KR" sz="1400" b="0" dirty="0" smtClean="0"/>
                <a:t>, </a:t>
              </a:r>
              <a:r>
                <a:rPr lang="ko-KR" altLang="en-US" sz="1400" b="0" dirty="0" err="1" smtClean="0"/>
                <a:t>비굴착개보수</a:t>
              </a:r>
              <a:r>
                <a:rPr lang="ko-KR" altLang="en-US" sz="1400" b="0" dirty="0" smtClean="0"/>
                <a:t> </a:t>
              </a:r>
              <a:r>
                <a:rPr lang="en-US" altLang="ko-KR" sz="1400" b="0" dirty="0" smtClean="0"/>
                <a:t>116</a:t>
              </a:r>
              <a:r>
                <a:rPr lang="ko-KR" altLang="en-US" sz="1400" b="0" dirty="0" smtClean="0"/>
                <a:t>개소</a:t>
              </a:r>
              <a:endParaRPr lang="en-US" altLang="ko-KR" sz="1400" b="0" dirty="0" smtClean="0"/>
            </a:p>
            <a:p>
              <a:r>
                <a:rPr lang="ko-KR" altLang="en-US" sz="1400" b="0" dirty="0" smtClean="0"/>
                <a:t> </a:t>
              </a:r>
            </a:p>
            <a:p>
              <a:r>
                <a:rPr lang="ko-KR" altLang="en-US" sz="1400" b="0" dirty="0" smtClean="0"/>
                <a:t> ☼ 초당지구 </a:t>
              </a:r>
              <a:r>
                <a:rPr lang="en-US" altLang="ko-KR" sz="1400" b="0" dirty="0" smtClean="0"/>
                <a:t>: </a:t>
              </a:r>
              <a:r>
                <a:rPr lang="ko-KR" altLang="en-US" sz="1400" b="0" dirty="0" err="1" smtClean="0"/>
                <a:t>신설우수관로</a:t>
              </a:r>
              <a:r>
                <a:rPr lang="ko-KR" altLang="en-US" sz="1400" b="0" dirty="0" smtClean="0"/>
                <a:t> </a:t>
              </a:r>
              <a:r>
                <a:rPr lang="en-US" altLang="ko-KR" sz="1400" b="0" dirty="0" smtClean="0"/>
                <a:t>L=136m, </a:t>
              </a:r>
              <a:r>
                <a:rPr lang="ko-KR" altLang="en-US" sz="1400" b="0" dirty="0" smtClean="0"/>
                <a:t>우수</a:t>
              </a:r>
              <a:r>
                <a:rPr lang="en-US" altLang="ko-KR" sz="1400" b="0" dirty="0" smtClean="0"/>
                <a:t>BOX</a:t>
              </a:r>
              <a:r>
                <a:rPr lang="ko-KR" altLang="en-US" sz="1400" b="0" dirty="0" smtClean="0"/>
                <a:t>개량 </a:t>
              </a:r>
              <a:r>
                <a:rPr lang="en-US" altLang="ko-KR" sz="1400" b="0" dirty="0" smtClean="0"/>
                <a:t>L=268m </a:t>
              </a:r>
            </a:p>
            <a:p>
              <a:r>
                <a:rPr lang="en-US" altLang="ko-KR" sz="1400" b="0" dirty="0" smtClean="0"/>
                <a:t>     </a:t>
              </a:r>
              <a:r>
                <a:rPr lang="ko-KR" altLang="en-US" sz="1400" b="0" dirty="0" err="1" smtClean="0"/>
                <a:t>비굴착개보수</a:t>
              </a:r>
              <a:r>
                <a:rPr lang="ko-KR" altLang="en-US" sz="1400" b="0" dirty="0" smtClean="0"/>
                <a:t> </a:t>
              </a:r>
              <a:r>
                <a:rPr lang="en-US" altLang="ko-KR" sz="1400" b="0" dirty="0" smtClean="0"/>
                <a:t>105</a:t>
              </a:r>
              <a:r>
                <a:rPr lang="ko-KR" altLang="en-US" sz="1400" b="0" dirty="0" smtClean="0"/>
                <a:t>개소 </a:t>
              </a:r>
              <a:endParaRPr lang="en-US" altLang="ko-KR" sz="1400" b="0" dirty="0" smtClean="0"/>
            </a:p>
            <a:p>
              <a:endParaRPr lang="ko-KR" altLang="en-US" sz="1400" b="0" dirty="0" smtClean="0"/>
            </a:p>
            <a:p>
              <a:r>
                <a:rPr lang="ko-KR" altLang="en-US" sz="1400" b="0" dirty="0" smtClean="0"/>
                <a:t> ☼ 안목지구 </a:t>
              </a:r>
              <a:r>
                <a:rPr lang="en-US" altLang="ko-KR" sz="1400" b="0" dirty="0" smtClean="0"/>
                <a:t>: </a:t>
              </a:r>
              <a:r>
                <a:rPr lang="ko-KR" altLang="en-US" sz="1400" b="0" dirty="0" err="1" smtClean="0"/>
                <a:t>신설오수관로</a:t>
              </a:r>
              <a:r>
                <a:rPr lang="ko-KR" altLang="en-US" sz="1400" b="0" dirty="0" smtClean="0"/>
                <a:t> </a:t>
              </a:r>
              <a:r>
                <a:rPr lang="en-US" altLang="ko-KR" sz="1400" b="0" dirty="0" smtClean="0"/>
                <a:t>L=2,682m, </a:t>
              </a:r>
              <a:r>
                <a:rPr lang="ko-KR" altLang="en-US" sz="1400" b="0" dirty="0" smtClean="0"/>
                <a:t>배수설비 </a:t>
              </a:r>
              <a:r>
                <a:rPr lang="en-US" altLang="ko-KR" sz="1400" b="0" dirty="0" smtClean="0"/>
                <a:t>142</a:t>
              </a:r>
              <a:r>
                <a:rPr lang="ko-KR" altLang="en-US" sz="1400" b="0" dirty="0" smtClean="0"/>
                <a:t>가구</a:t>
              </a:r>
              <a:r>
                <a:rPr lang="en-US" altLang="ko-KR" sz="1400" b="0" dirty="0" smtClean="0"/>
                <a:t>, </a:t>
              </a:r>
            </a:p>
            <a:p>
              <a:r>
                <a:rPr lang="en-US" altLang="ko-KR" sz="1400" b="0" dirty="0" smtClean="0"/>
                <a:t>     </a:t>
              </a:r>
              <a:r>
                <a:rPr lang="ko-KR" altLang="en-US" sz="1400" b="0" dirty="0" err="1" smtClean="0"/>
                <a:t>비굴착개보수</a:t>
              </a:r>
              <a:r>
                <a:rPr lang="ko-KR" altLang="en-US" sz="1400" b="0" dirty="0" smtClean="0"/>
                <a:t> </a:t>
              </a:r>
              <a:r>
                <a:rPr lang="en-US" altLang="ko-KR" sz="1400" b="0" dirty="0" smtClean="0"/>
                <a:t>82</a:t>
              </a:r>
              <a:r>
                <a:rPr lang="ko-KR" altLang="en-US" sz="1400" b="0" dirty="0" smtClean="0"/>
                <a:t>개소 </a:t>
              </a:r>
            </a:p>
            <a:p>
              <a:endParaRPr lang="en-US" altLang="ko-KR" sz="1400" b="0" dirty="0" smtClean="0"/>
            </a:p>
            <a:p>
              <a:r>
                <a:rPr lang="ko-KR" altLang="en-US" sz="1400" b="0" dirty="0" smtClean="0"/>
                <a:t> ☼ </a:t>
              </a:r>
              <a:r>
                <a:rPr lang="ko-KR" altLang="en-US" sz="1400" b="0" dirty="0" err="1" smtClean="0"/>
                <a:t>사근진지구</a:t>
              </a:r>
              <a:r>
                <a:rPr lang="ko-KR" altLang="en-US" sz="1400" b="0" dirty="0" smtClean="0"/>
                <a:t> </a:t>
              </a:r>
              <a:r>
                <a:rPr lang="en-US" altLang="ko-KR" sz="1400" b="0" dirty="0" smtClean="0"/>
                <a:t>: </a:t>
              </a:r>
              <a:r>
                <a:rPr lang="ko-KR" altLang="en-US" sz="1400" b="0" dirty="0" err="1" smtClean="0"/>
                <a:t>신설오수관로</a:t>
              </a:r>
              <a:r>
                <a:rPr lang="ko-KR" altLang="en-US" sz="1400" b="0" dirty="0" smtClean="0"/>
                <a:t> </a:t>
              </a:r>
              <a:r>
                <a:rPr lang="en-US" altLang="ko-KR" sz="1400" b="0" dirty="0" smtClean="0"/>
                <a:t>L=2,466m, </a:t>
              </a:r>
              <a:r>
                <a:rPr lang="ko-KR" altLang="en-US" sz="1400" b="0" dirty="0" smtClean="0"/>
                <a:t>배수설비 </a:t>
              </a:r>
              <a:r>
                <a:rPr lang="en-US" altLang="ko-KR" sz="1400" b="0" dirty="0" smtClean="0"/>
                <a:t>67</a:t>
              </a:r>
              <a:r>
                <a:rPr lang="ko-KR" altLang="en-US" sz="1400" b="0" dirty="0" smtClean="0"/>
                <a:t>가구 </a:t>
              </a:r>
              <a:endParaRPr lang="ko-KR" altLang="en-US" sz="1400" b="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20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419100" y="1570038"/>
            <a:ext cx="8613775" cy="5164137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493283" y="136842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427038" y="1741488"/>
            <a:ext cx="8507412" cy="11310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수자원 절약과 순환을 위해 우수 외부 유출 억제 원칙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buSzPct val="90000"/>
              <a:buFontTx/>
              <a:buBlip>
                <a:blip r:embed="rId3"/>
              </a:buBlip>
            </a:pP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자연지반 확보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집수설비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및 저류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침투시설을 포함한 우수의 저장활용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  <a:buSzPct val="90000"/>
              <a:buFontTx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화장실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관리사무소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문화 및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전시시설 등 공공건축물의 화장실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조경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청소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분수 등에 우수 이용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8" name="그룹 148"/>
          <p:cNvGrpSpPr/>
          <p:nvPr/>
        </p:nvGrpSpPr>
        <p:grpSpPr>
          <a:xfrm>
            <a:off x="666751" y="1362075"/>
            <a:ext cx="2019300" cy="419100"/>
            <a:chOff x="666751" y="1362075"/>
            <a:chExt cx="2019300" cy="419100"/>
          </a:xfrm>
        </p:grpSpPr>
        <p:pic>
          <p:nvPicPr>
            <p:cNvPr id="9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885824" y="1381125"/>
              <a:ext cx="1533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smtClean="0"/>
                <a:t>우수 활용</a:t>
              </a:r>
              <a:endParaRPr lang="ko-KR" altLang="en-US" sz="1600" b="0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533400" y="3008757"/>
          <a:ext cx="3019425" cy="548640"/>
        </p:xfrm>
        <a:graphic>
          <a:graphicData uri="http://schemas.openxmlformats.org/drawingml/2006/table">
            <a:tbl>
              <a:tblPr/>
              <a:tblGrid>
                <a:gridCol w="3019425"/>
              </a:tblGrid>
              <a:tr h="3048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【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참조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】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빗물이용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①옥상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․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지표면 우수취합→②화장실 및 조경 용수→③우수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재취합</a:t>
                      </a:r>
                      <a:endParaRPr lang="en-US" altLang="ko-KR" sz="1200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>
                    <a:lnL w="12700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" name="Picture 2" descr="C:\DOCUME~1\a\LOCALS~1\Temp\UNI0042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750" y="3670300"/>
            <a:ext cx="3022599" cy="2692400"/>
          </a:xfrm>
          <a:prstGeom prst="rect">
            <a:avLst/>
          </a:prstGeom>
          <a:noFill/>
        </p:spPr>
      </p:pic>
      <p:pic>
        <p:nvPicPr>
          <p:cNvPr id="53252" name="Picture 4" descr="C:\DOCUME~1\a\LOCALS~1\Temp\UNI004b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35375" y="2995612"/>
            <a:ext cx="5343525" cy="3619501"/>
          </a:xfrm>
          <a:prstGeom prst="rect">
            <a:avLst/>
          </a:prstGeom>
          <a:noFill/>
        </p:spPr>
      </p:pic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847726" y="6438900"/>
          <a:ext cx="2143124" cy="228600"/>
        </p:xfrm>
        <a:graphic>
          <a:graphicData uri="http://schemas.openxmlformats.org/drawingml/2006/table">
            <a:tbl>
              <a:tblPr/>
              <a:tblGrid>
                <a:gridCol w="2143124"/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자료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중앙일보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, 2008. 4. 5</a:t>
                      </a:r>
                    </a:p>
                  </a:txBody>
                  <a:tcPr marL="0" marR="0" marT="0" marB="0" anchor="ctr">
                    <a:lnL w="12700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0378" y="90785"/>
            <a:ext cx="64203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물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·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자원순환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419100" y="1512890"/>
            <a:ext cx="8613775" cy="5222888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493283" y="131127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grpSp>
        <p:nvGrpSpPr>
          <p:cNvPr id="6" name="그룹 148"/>
          <p:cNvGrpSpPr/>
          <p:nvPr/>
        </p:nvGrpSpPr>
        <p:grpSpPr>
          <a:xfrm>
            <a:off x="666752" y="1304925"/>
            <a:ext cx="2846915" cy="419100"/>
            <a:chOff x="666751" y="1362075"/>
            <a:chExt cx="2028823" cy="419100"/>
          </a:xfrm>
        </p:grpSpPr>
        <p:pic>
          <p:nvPicPr>
            <p:cNvPr id="7" name="Picture 139" descr="그림2-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676275" y="1381125"/>
              <a:ext cx="2019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생태습지</a:t>
              </a:r>
              <a:r>
                <a:rPr lang="en-US" altLang="ko-KR" sz="1600" b="0" dirty="0" smtClean="0">
                  <a:latin typeface="HY헤드라인M" pitchFamily="18" charset="-127"/>
                  <a:ea typeface="HY헤드라인M" pitchFamily="18" charset="-127"/>
                </a:rPr>
                <a:t>,</a:t>
              </a:r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저류지</a:t>
              </a:r>
              <a:r>
                <a:rPr lang="en-US" altLang="ko-KR" sz="1600" b="0" dirty="0" smtClean="0">
                  <a:latin typeface="HY헤드라인M" pitchFamily="18" charset="-127"/>
                  <a:ea typeface="HY헤드라인M" pitchFamily="18" charset="-127"/>
                </a:rPr>
                <a:t>,</a:t>
              </a:r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하천정비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517567" y="2164512"/>
            <a:ext cx="5430560" cy="10114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4"/>
              </a:buBlip>
            </a:pP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 목 적 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집중호우로 인한 하천범람 예방 및 </a:t>
            </a:r>
            <a:r>
              <a:rPr lang="ko-KR" altLang="en-US" sz="1400" b="0" dirty="0" err="1" smtClean="0">
                <a:latin typeface="HY헤드라인M" pitchFamily="18" charset="-127"/>
                <a:ea typeface="HY헤드라인M" pitchFamily="18" charset="-127"/>
              </a:rPr>
              <a:t>경포호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주변생태 보존</a:t>
            </a:r>
            <a:endParaRPr lang="en-US" altLang="ko-KR" sz="14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  <a:buBlip>
                <a:blip r:embed="rId4"/>
              </a:buBlip>
            </a:pP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내 용 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: 280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천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m2(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생태 유수지 조성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수생식물 </a:t>
            </a:r>
            <a:r>
              <a:rPr lang="ko-KR" altLang="en-US" sz="1400" b="0" dirty="0" err="1" smtClean="0">
                <a:latin typeface="HY헤드라인M" pitchFamily="18" charset="-127"/>
                <a:ea typeface="HY헤드라인M" pitchFamily="18" charset="-127"/>
              </a:rPr>
              <a:t>식재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수로개선 등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>
              <a:lnSpc>
                <a:spcPct val="150000"/>
              </a:lnSpc>
              <a:buSzPct val="90000"/>
              <a:buBlip>
                <a:blip r:embed="rId4"/>
              </a:buBlip>
            </a:pP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위 치 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경포지구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400" b="0" dirty="0" err="1" smtClean="0">
                <a:latin typeface="HY헤드라인M" pitchFamily="18" charset="-127"/>
                <a:ea typeface="HY헤드라인M" pitchFamily="18" charset="-127"/>
              </a:rPr>
              <a:t>운정동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err="1" smtClean="0">
                <a:latin typeface="HY헤드라인M" pitchFamily="18" charset="-127"/>
                <a:ea typeface="HY헤드라인M" pitchFamily="18" charset="-127"/>
              </a:rPr>
              <a:t>초당동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일동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pic>
        <p:nvPicPr>
          <p:cNvPr id="12289" name="_x140620792" descr="EMB0000134c317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3096" y="1881860"/>
            <a:ext cx="2426337" cy="138958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283105" y="1546343"/>
            <a:ext cx="241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sz="1200" b="0" dirty="0" err="1" smtClean="0">
                <a:latin typeface="HY헤드라인M" pitchFamily="18" charset="-127"/>
                <a:ea typeface="HY헤드라인M" pitchFamily="18" charset="-127"/>
              </a:rPr>
              <a:t>경포천</a:t>
            </a:r>
            <a:r>
              <a:rPr lang="ko-KR" altLang="en-US" sz="1200" b="0" dirty="0" smtClean="0">
                <a:latin typeface="HY헤드라인M" pitchFamily="18" charset="-127"/>
                <a:ea typeface="HY헤드라인M" pitchFamily="18" charset="-127"/>
              </a:rPr>
              <a:t> 생태습지 예정부지 전경</a:t>
            </a:r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]</a:t>
            </a:r>
            <a:endParaRPr lang="ko-KR" altLang="en-US" sz="12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517576" y="3825618"/>
            <a:ext cx="5856064" cy="10114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4"/>
              </a:buBlip>
            </a:pP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 목 적 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집중호우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하천 범람으로 인한 생태계 보존</a:t>
            </a:r>
            <a:endParaRPr lang="en-US" altLang="ko-KR" sz="14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  <a:buBlip>
                <a:blip r:embed="rId4"/>
              </a:buBlip>
            </a:pP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내 용 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저류지 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253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천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m2,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주차장 조성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습지 및 조류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b="0" dirty="0" err="1" smtClean="0">
                <a:latin typeface="HY헤드라인M" pitchFamily="18" charset="-127"/>
                <a:ea typeface="HY헤드라인M" pitchFamily="18" charset="-127"/>
              </a:rPr>
              <a:t>전망데크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 설치 등</a:t>
            </a:r>
            <a:endParaRPr lang="en-US" altLang="ko-KR" sz="14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  <a:buBlip>
                <a:blip r:embed="rId4"/>
              </a:buBlip>
            </a:pP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위 치 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강릉시 </a:t>
            </a:r>
            <a:r>
              <a:rPr lang="ko-KR" altLang="en-US" sz="1400" b="0" dirty="0" err="1" smtClean="0">
                <a:latin typeface="HY헤드라인M" pitchFamily="18" charset="-127"/>
                <a:ea typeface="HY헤드라인M" pitchFamily="18" charset="-127"/>
              </a:rPr>
              <a:t>죽헌동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경포상류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10264" y="4991899"/>
            <a:ext cx="241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sz="1200" b="0" dirty="0" err="1" smtClean="0">
                <a:latin typeface="HY헤드라인M" pitchFamily="18" charset="-127"/>
                <a:ea typeface="HY헤드라인M" pitchFamily="18" charset="-127"/>
              </a:rPr>
              <a:t>위촌천</a:t>
            </a:r>
            <a:r>
              <a:rPr lang="ko-KR" altLang="en-US" sz="1200" b="0" dirty="0" smtClean="0">
                <a:latin typeface="HY헤드라인M" pitchFamily="18" charset="-127"/>
                <a:ea typeface="HY헤드라인M" pitchFamily="18" charset="-127"/>
              </a:rPr>
              <a:t> 생태 저류지 조감도</a:t>
            </a:r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]</a:t>
            </a:r>
            <a:endParaRPr lang="ko-KR" altLang="en-US" sz="12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449263" y="1771947"/>
            <a:ext cx="2828092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6"/>
              </a:buBlip>
              <a:defRPr/>
            </a:pP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경포천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생태습지 조성사업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449263" y="3483058"/>
            <a:ext cx="3199284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6"/>
              </a:buBlip>
              <a:defRPr/>
            </a:pP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위촌천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생태 저류지 조성사업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508509" y="5380236"/>
            <a:ext cx="5729323" cy="11310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4"/>
              </a:buBlip>
            </a:pP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목 적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친환경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자연형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하천 조성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하천 제방 및 농경지 유실방지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  <a:buBlip>
                <a:blip r:embed="rId4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내 용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L=9.1km,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자연형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호안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축조 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  <a:buBlip>
                <a:blip r:embed="rId4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위 치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경포지구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저동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초당동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159" y="3276257"/>
            <a:ext cx="2444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sz="1200" b="0" dirty="0" err="1" smtClean="0">
                <a:latin typeface="HY헤드라인M" pitchFamily="18" charset="-127"/>
                <a:ea typeface="HY헤드라인M" pitchFamily="18" charset="-127"/>
              </a:rPr>
              <a:t>경포천</a:t>
            </a:r>
            <a:r>
              <a:rPr lang="ko-KR" altLang="en-US" sz="1200" b="0" dirty="0" smtClean="0">
                <a:latin typeface="HY헤드라인M" pitchFamily="18" charset="-127"/>
                <a:ea typeface="HY헤드라인M" pitchFamily="18" charset="-127"/>
              </a:rPr>
              <a:t> 생태습지 복원 조감도</a:t>
            </a:r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]</a:t>
            </a:r>
            <a:endParaRPr lang="ko-KR" altLang="en-US" sz="12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449263" y="5094575"/>
            <a:ext cx="3199284" cy="3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6"/>
              </a:buBlip>
              <a:defRPr/>
            </a:pP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위촌천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생태하천 정비사업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 descr="C:\Documents and Settings\a\바탕 화면\저류지 조감도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09794" y="5312688"/>
            <a:ext cx="2426800" cy="1373297"/>
          </a:xfrm>
          <a:prstGeom prst="rect">
            <a:avLst/>
          </a:prstGeom>
          <a:noFill/>
        </p:spPr>
      </p:pic>
      <p:pic>
        <p:nvPicPr>
          <p:cNvPr id="1027" name="Picture 3" descr="C:\Documents and Settings\a\바탕 화면\경포천 생태습지 복원 조감도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94689" y="3594056"/>
            <a:ext cx="2460012" cy="1376300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40378" y="90785"/>
            <a:ext cx="64203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물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·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자원순환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3)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419100" y="1570039"/>
            <a:ext cx="8613775" cy="5186361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493283" y="136842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427038" y="1741488"/>
            <a:ext cx="5572109" cy="13619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단독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공동주택에 태양열 온수기 및 태양광 발전 도입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공동주택의 경우 옥상 태양광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전지판을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설치하여 공유공간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</a:pP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주차장 조명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300" b="0" dirty="0" err="1" smtClean="0">
                <a:latin typeface="HY헤드라인M" pitchFamily="18" charset="-127"/>
                <a:ea typeface="HY헤드라인M" pitchFamily="18" charset="-127"/>
              </a:rPr>
              <a:t>단지내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 가로등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주민편익시설 등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전력공급 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" name="그룹 148"/>
          <p:cNvGrpSpPr/>
          <p:nvPr/>
        </p:nvGrpSpPr>
        <p:grpSpPr>
          <a:xfrm>
            <a:off x="666751" y="1362075"/>
            <a:ext cx="2019300" cy="419100"/>
            <a:chOff x="666751" y="1362075"/>
            <a:chExt cx="2019300" cy="419100"/>
          </a:xfrm>
        </p:grpSpPr>
        <p:pic>
          <p:nvPicPr>
            <p:cNvPr id="8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04850" y="1381125"/>
              <a:ext cx="194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err="1" smtClean="0">
                  <a:latin typeface="HY헤드라인M" pitchFamily="18" charset="-127"/>
                  <a:ea typeface="HY헤드라인M" pitchFamily="18" charset="-127"/>
                </a:rPr>
                <a:t>저탄소</a:t>
              </a:r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 주택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87740800" descr="EMB000015d470f7"/>
          <p:cNvPicPr>
            <a:picLocks noChangeAspect="1" noChangeArrowheads="1"/>
          </p:cNvPicPr>
          <p:nvPr/>
        </p:nvPicPr>
        <p:blipFill>
          <a:blip r:embed="rId5"/>
          <a:srcRect r="185" b="166"/>
          <a:stretch>
            <a:fillRect/>
          </a:stretch>
        </p:blipFill>
        <p:spPr bwMode="auto">
          <a:xfrm>
            <a:off x="812800" y="4148669"/>
            <a:ext cx="2185988" cy="2417763"/>
          </a:xfrm>
          <a:prstGeom prst="rect">
            <a:avLst/>
          </a:prstGeom>
          <a:noFill/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3" name="_x87740800" descr="EMB000015d470f8"/>
          <p:cNvPicPr>
            <a:picLocks noChangeAspect="1" noChangeArrowheads="1"/>
          </p:cNvPicPr>
          <p:nvPr/>
        </p:nvPicPr>
        <p:blipFill>
          <a:blip r:embed="rId6"/>
          <a:srcRect r="136" b="153"/>
          <a:stretch>
            <a:fillRect/>
          </a:stretch>
        </p:blipFill>
        <p:spPr bwMode="auto">
          <a:xfrm>
            <a:off x="5537199" y="4140200"/>
            <a:ext cx="2690813" cy="2389188"/>
          </a:xfrm>
          <a:prstGeom prst="rect">
            <a:avLst/>
          </a:prstGeom>
          <a:noFill/>
        </p:spPr>
      </p:pic>
      <p:pic>
        <p:nvPicPr>
          <p:cNvPr id="25605" name="Picture 5" descr="C:\Users\이갑진\Desktop\태양광 주택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68124" y="1681554"/>
            <a:ext cx="2720339" cy="1214437"/>
          </a:xfrm>
          <a:prstGeom prst="rect">
            <a:avLst/>
          </a:prstGeom>
          <a:noFill/>
        </p:spPr>
      </p:pic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427038" y="3143005"/>
            <a:ext cx="8605867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공공건축물에 태양열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태양광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지열 등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신재생에너지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이용을 의무화하고 민간부문 권장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그린홈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시범단지 조성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태양광 및 소형 풍력발전 이용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3225803" y="5274738"/>
            <a:ext cx="1980658" cy="323165"/>
            <a:chOff x="3225803" y="5274738"/>
            <a:chExt cx="1980658" cy="323165"/>
          </a:xfrm>
        </p:grpSpPr>
        <p:sp>
          <p:nvSpPr>
            <p:cNvPr id="23" name="TextBox 22"/>
            <p:cNvSpPr txBox="1"/>
            <p:nvPr/>
          </p:nvSpPr>
          <p:spPr>
            <a:xfrm>
              <a:off x="3471340" y="5274738"/>
              <a:ext cx="1553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0" dirty="0" smtClean="0">
                  <a:latin typeface="HY나무B" pitchFamily="18" charset="-127"/>
                  <a:ea typeface="HY나무B" pitchFamily="18" charset="-127"/>
                  <a:cs typeface="Arial Unicode MS" pitchFamily="50" charset="-127"/>
                </a:rPr>
                <a:t>[</a:t>
              </a:r>
              <a:r>
                <a:rPr lang="ko-KR" altLang="en-US" sz="1500" b="0" dirty="0" err="1" smtClean="0">
                  <a:latin typeface="HY나무B" pitchFamily="18" charset="-127"/>
                  <a:ea typeface="HY나무B" pitchFamily="18" charset="-127"/>
                  <a:cs typeface="Arial Unicode MS" pitchFamily="50" charset="-127"/>
                </a:rPr>
                <a:t>그린홈</a:t>
              </a:r>
              <a:r>
                <a:rPr lang="ko-KR" altLang="en-US" sz="1500" b="0" dirty="0" smtClean="0">
                  <a:latin typeface="HY나무B" pitchFamily="18" charset="-127"/>
                  <a:ea typeface="HY나무B" pitchFamily="18" charset="-127"/>
                  <a:cs typeface="Arial Unicode MS" pitchFamily="50" charset="-127"/>
                </a:rPr>
                <a:t> 개념도</a:t>
              </a:r>
              <a:r>
                <a:rPr lang="en-US" altLang="ko-KR" sz="1500" b="0" dirty="0" smtClean="0">
                  <a:latin typeface="HY나무B" pitchFamily="18" charset="-127"/>
                  <a:ea typeface="HY나무B" pitchFamily="18" charset="-127"/>
                  <a:cs typeface="Arial Unicode MS" pitchFamily="50" charset="-127"/>
                </a:rPr>
                <a:t>]</a:t>
              </a:r>
              <a:endParaRPr lang="ko-KR" altLang="en-US" sz="1500" b="0" dirty="0">
                <a:latin typeface="HY나무B" pitchFamily="18" charset="-127"/>
                <a:ea typeface="HY나무B" pitchFamily="18" charset="-127"/>
                <a:cs typeface="Arial Unicode MS" pitchFamily="50" charset="-127"/>
              </a:endParaRPr>
            </a:p>
          </p:txBody>
        </p:sp>
        <p:grpSp>
          <p:nvGrpSpPr>
            <p:cNvPr id="24" name="Group 47"/>
            <p:cNvGrpSpPr>
              <a:grpSpLocks/>
            </p:cNvGrpSpPr>
            <p:nvPr/>
          </p:nvGrpSpPr>
          <p:grpSpPr bwMode="auto">
            <a:xfrm>
              <a:off x="3225803" y="5342470"/>
              <a:ext cx="261918" cy="185750"/>
              <a:chOff x="1741" y="5532"/>
              <a:chExt cx="252" cy="388"/>
            </a:xfrm>
          </p:grpSpPr>
          <p:sp>
            <p:nvSpPr>
              <p:cNvPr id="25" name="Freeform 48"/>
              <p:cNvSpPr>
                <a:spLocks/>
              </p:cNvSpPr>
              <p:nvPr/>
            </p:nvSpPr>
            <p:spPr bwMode="auto">
              <a:xfrm rot="5400000" flipH="1">
                <a:off x="1691" y="5618"/>
                <a:ext cx="388" cy="216"/>
              </a:xfrm>
              <a:custGeom>
                <a:avLst/>
                <a:gdLst>
                  <a:gd name="T0" fmla="*/ 3 w 1924"/>
                  <a:gd name="T1" fmla="*/ 0 h 1281"/>
                  <a:gd name="T2" fmla="*/ 13 w 1924"/>
                  <a:gd name="T3" fmla="*/ 0 h 1281"/>
                  <a:gd name="T4" fmla="*/ 13 w 1924"/>
                  <a:gd name="T5" fmla="*/ 3 h 1281"/>
                  <a:gd name="T6" fmla="*/ 16 w 1924"/>
                  <a:gd name="T7" fmla="*/ 3 h 1281"/>
                  <a:gd name="T8" fmla="*/ 8 w 1924"/>
                  <a:gd name="T9" fmla="*/ 6 h 1281"/>
                  <a:gd name="T10" fmla="*/ 0 w 1924"/>
                  <a:gd name="T11" fmla="*/ 3 h 1281"/>
                  <a:gd name="T12" fmla="*/ 2 w 1924"/>
                  <a:gd name="T13" fmla="*/ 3 h 1281"/>
                  <a:gd name="T14" fmla="*/ 3 w 1924"/>
                  <a:gd name="T15" fmla="*/ 0 h 12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24"/>
                  <a:gd name="T25" fmla="*/ 0 h 1281"/>
                  <a:gd name="T26" fmla="*/ 1924 w 1924"/>
                  <a:gd name="T27" fmla="*/ 1281 h 12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24" h="1281">
                    <a:moveTo>
                      <a:pt x="408" y="0"/>
                    </a:moveTo>
                    <a:lnTo>
                      <a:pt x="1515" y="0"/>
                    </a:lnTo>
                    <a:lnTo>
                      <a:pt x="1632" y="699"/>
                    </a:lnTo>
                    <a:lnTo>
                      <a:pt x="1924" y="699"/>
                    </a:lnTo>
                    <a:lnTo>
                      <a:pt x="962" y="1281"/>
                    </a:lnTo>
                    <a:lnTo>
                      <a:pt x="0" y="699"/>
                    </a:lnTo>
                    <a:lnTo>
                      <a:pt x="292" y="699"/>
                    </a:lnTo>
                    <a:lnTo>
                      <a:pt x="40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F6D9E"/>
                  </a:gs>
                  <a:gs pos="100000">
                    <a:srgbClr val="F2D7E4"/>
                  </a:gs>
                </a:gsLst>
                <a:lin ang="0" scaled="1"/>
              </a:gradFill>
              <a:ln w="4826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Freeform 49"/>
              <p:cNvSpPr>
                <a:spLocks/>
              </p:cNvSpPr>
              <p:nvPr/>
            </p:nvSpPr>
            <p:spPr bwMode="auto">
              <a:xfrm rot="5400000" flipH="1">
                <a:off x="1713" y="5754"/>
                <a:ext cx="194" cy="137"/>
              </a:xfrm>
              <a:custGeom>
                <a:avLst/>
                <a:gdLst>
                  <a:gd name="T0" fmla="*/ 0 w 962"/>
                  <a:gd name="T1" fmla="*/ 0 h 814"/>
                  <a:gd name="T2" fmla="*/ 8 w 962"/>
                  <a:gd name="T3" fmla="*/ 3 h 814"/>
                  <a:gd name="T4" fmla="*/ 8 w 962"/>
                  <a:gd name="T5" fmla="*/ 4 h 814"/>
                  <a:gd name="T6" fmla="*/ 0 w 962"/>
                  <a:gd name="T7" fmla="*/ 1 h 814"/>
                  <a:gd name="T8" fmla="*/ 0 w 962"/>
                  <a:gd name="T9" fmla="*/ 0 h 8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2"/>
                  <a:gd name="T16" fmla="*/ 0 h 814"/>
                  <a:gd name="T17" fmla="*/ 962 w 962"/>
                  <a:gd name="T18" fmla="*/ 814 h 8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2" h="814">
                    <a:moveTo>
                      <a:pt x="0" y="0"/>
                    </a:moveTo>
                    <a:lnTo>
                      <a:pt x="962" y="582"/>
                    </a:lnTo>
                    <a:lnTo>
                      <a:pt x="962" y="814"/>
                    </a:lnTo>
                    <a:lnTo>
                      <a:pt x="0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6D9E"/>
              </a:solidFill>
              <a:ln w="4763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Freeform 50"/>
              <p:cNvSpPr>
                <a:spLocks/>
              </p:cNvSpPr>
              <p:nvPr/>
            </p:nvSpPr>
            <p:spPr bwMode="auto">
              <a:xfrm rot="5400000" flipH="1">
                <a:off x="1712" y="5563"/>
                <a:ext cx="195" cy="137"/>
              </a:xfrm>
              <a:custGeom>
                <a:avLst/>
                <a:gdLst>
                  <a:gd name="T0" fmla="*/ 0 w 962"/>
                  <a:gd name="T1" fmla="*/ 3 h 814"/>
                  <a:gd name="T2" fmla="*/ 0 w 962"/>
                  <a:gd name="T3" fmla="*/ 4 h 814"/>
                  <a:gd name="T4" fmla="*/ 8 w 962"/>
                  <a:gd name="T5" fmla="*/ 1 h 814"/>
                  <a:gd name="T6" fmla="*/ 8 w 962"/>
                  <a:gd name="T7" fmla="*/ 0 h 814"/>
                  <a:gd name="T8" fmla="*/ 0 w 962"/>
                  <a:gd name="T9" fmla="*/ 3 h 8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2"/>
                  <a:gd name="T16" fmla="*/ 0 h 814"/>
                  <a:gd name="T17" fmla="*/ 962 w 962"/>
                  <a:gd name="T18" fmla="*/ 814 h 8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2" h="814">
                    <a:moveTo>
                      <a:pt x="0" y="582"/>
                    </a:moveTo>
                    <a:lnTo>
                      <a:pt x="0" y="814"/>
                    </a:lnTo>
                    <a:lnTo>
                      <a:pt x="962" y="174"/>
                    </a:lnTo>
                    <a:lnTo>
                      <a:pt x="962" y="0"/>
                    </a:lnTo>
                    <a:lnTo>
                      <a:pt x="0" y="582"/>
                    </a:lnTo>
                    <a:close/>
                  </a:path>
                </a:pathLst>
              </a:custGeom>
              <a:solidFill>
                <a:srgbClr val="CF6D9E"/>
              </a:solidFill>
              <a:ln w="4763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29" name="Group 47"/>
            <p:cNvGrpSpPr>
              <a:grpSpLocks/>
            </p:cNvGrpSpPr>
            <p:nvPr/>
          </p:nvGrpSpPr>
          <p:grpSpPr bwMode="auto">
            <a:xfrm rot="10800000">
              <a:off x="4944543" y="5342470"/>
              <a:ext cx="261918" cy="185750"/>
              <a:chOff x="1741" y="5532"/>
              <a:chExt cx="252" cy="388"/>
            </a:xfrm>
          </p:grpSpPr>
          <p:sp>
            <p:nvSpPr>
              <p:cNvPr id="30" name="Freeform 48"/>
              <p:cNvSpPr>
                <a:spLocks/>
              </p:cNvSpPr>
              <p:nvPr/>
            </p:nvSpPr>
            <p:spPr bwMode="auto">
              <a:xfrm rot="5400000" flipH="1">
                <a:off x="1691" y="5618"/>
                <a:ext cx="388" cy="216"/>
              </a:xfrm>
              <a:custGeom>
                <a:avLst/>
                <a:gdLst>
                  <a:gd name="T0" fmla="*/ 3 w 1924"/>
                  <a:gd name="T1" fmla="*/ 0 h 1281"/>
                  <a:gd name="T2" fmla="*/ 13 w 1924"/>
                  <a:gd name="T3" fmla="*/ 0 h 1281"/>
                  <a:gd name="T4" fmla="*/ 13 w 1924"/>
                  <a:gd name="T5" fmla="*/ 3 h 1281"/>
                  <a:gd name="T6" fmla="*/ 16 w 1924"/>
                  <a:gd name="T7" fmla="*/ 3 h 1281"/>
                  <a:gd name="T8" fmla="*/ 8 w 1924"/>
                  <a:gd name="T9" fmla="*/ 6 h 1281"/>
                  <a:gd name="T10" fmla="*/ 0 w 1924"/>
                  <a:gd name="T11" fmla="*/ 3 h 1281"/>
                  <a:gd name="T12" fmla="*/ 2 w 1924"/>
                  <a:gd name="T13" fmla="*/ 3 h 1281"/>
                  <a:gd name="T14" fmla="*/ 3 w 1924"/>
                  <a:gd name="T15" fmla="*/ 0 h 12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24"/>
                  <a:gd name="T25" fmla="*/ 0 h 1281"/>
                  <a:gd name="T26" fmla="*/ 1924 w 1924"/>
                  <a:gd name="T27" fmla="*/ 1281 h 12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24" h="1281">
                    <a:moveTo>
                      <a:pt x="408" y="0"/>
                    </a:moveTo>
                    <a:lnTo>
                      <a:pt x="1515" y="0"/>
                    </a:lnTo>
                    <a:lnTo>
                      <a:pt x="1632" y="699"/>
                    </a:lnTo>
                    <a:lnTo>
                      <a:pt x="1924" y="699"/>
                    </a:lnTo>
                    <a:lnTo>
                      <a:pt x="962" y="1281"/>
                    </a:lnTo>
                    <a:lnTo>
                      <a:pt x="0" y="699"/>
                    </a:lnTo>
                    <a:lnTo>
                      <a:pt x="292" y="699"/>
                    </a:lnTo>
                    <a:lnTo>
                      <a:pt x="40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F6D9E"/>
                  </a:gs>
                  <a:gs pos="100000">
                    <a:srgbClr val="F2D7E4"/>
                  </a:gs>
                </a:gsLst>
                <a:lin ang="0" scaled="1"/>
              </a:gradFill>
              <a:ln w="4826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Freeform 49"/>
              <p:cNvSpPr>
                <a:spLocks/>
              </p:cNvSpPr>
              <p:nvPr/>
            </p:nvSpPr>
            <p:spPr bwMode="auto">
              <a:xfrm rot="5400000" flipH="1">
                <a:off x="1713" y="5754"/>
                <a:ext cx="194" cy="137"/>
              </a:xfrm>
              <a:custGeom>
                <a:avLst/>
                <a:gdLst>
                  <a:gd name="T0" fmla="*/ 0 w 962"/>
                  <a:gd name="T1" fmla="*/ 0 h 814"/>
                  <a:gd name="T2" fmla="*/ 8 w 962"/>
                  <a:gd name="T3" fmla="*/ 3 h 814"/>
                  <a:gd name="T4" fmla="*/ 8 w 962"/>
                  <a:gd name="T5" fmla="*/ 4 h 814"/>
                  <a:gd name="T6" fmla="*/ 0 w 962"/>
                  <a:gd name="T7" fmla="*/ 1 h 814"/>
                  <a:gd name="T8" fmla="*/ 0 w 962"/>
                  <a:gd name="T9" fmla="*/ 0 h 8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2"/>
                  <a:gd name="T16" fmla="*/ 0 h 814"/>
                  <a:gd name="T17" fmla="*/ 962 w 962"/>
                  <a:gd name="T18" fmla="*/ 814 h 8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2" h="814">
                    <a:moveTo>
                      <a:pt x="0" y="0"/>
                    </a:moveTo>
                    <a:lnTo>
                      <a:pt x="962" y="582"/>
                    </a:lnTo>
                    <a:lnTo>
                      <a:pt x="962" y="814"/>
                    </a:lnTo>
                    <a:lnTo>
                      <a:pt x="0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6D9E"/>
              </a:solidFill>
              <a:ln w="4763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Freeform 50"/>
              <p:cNvSpPr>
                <a:spLocks/>
              </p:cNvSpPr>
              <p:nvPr/>
            </p:nvSpPr>
            <p:spPr bwMode="auto">
              <a:xfrm rot="5400000" flipH="1">
                <a:off x="1712" y="5563"/>
                <a:ext cx="195" cy="137"/>
              </a:xfrm>
              <a:custGeom>
                <a:avLst/>
                <a:gdLst>
                  <a:gd name="T0" fmla="*/ 0 w 962"/>
                  <a:gd name="T1" fmla="*/ 3 h 814"/>
                  <a:gd name="T2" fmla="*/ 0 w 962"/>
                  <a:gd name="T3" fmla="*/ 4 h 814"/>
                  <a:gd name="T4" fmla="*/ 8 w 962"/>
                  <a:gd name="T5" fmla="*/ 1 h 814"/>
                  <a:gd name="T6" fmla="*/ 8 w 962"/>
                  <a:gd name="T7" fmla="*/ 0 h 814"/>
                  <a:gd name="T8" fmla="*/ 0 w 962"/>
                  <a:gd name="T9" fmla="*/ 3 h 8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2"/>
                  <a:gd name="T16" fmla="*/ 0 h 814"/>
                  <a:gd name="T17" fmla="*/ 962 w 962"/>
                  <a:gd name="T18" fmla="*/ 814 h 8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2" h="814">
                    <a:moveTo>
                      <a:pt x="0" y="582"/>
                    </a:moveTo>
                    <a:lnTo>
                      <a:pt x="0" y="814"/>
                    </a:lnTo>
                    <a:lnTo>
                      <a:pt x="962" y="174"/>
                    </a:lnTo>
                    <a:lnTo>
                      <a:pt x="962" y="0"/>
                    </a:lnTo>
                    <a:lnTo>
                      <a:pt x="0" y="582"/>
                    </a:lnTo>
                    <a:close/>
                  </a:path>
                </a:pathLst>
              </a:custGeom>
              <a:solidFill>
                <a:srgbClr val="CF6D9E"/>
              </a:solidFill>
              <a:ln w="4763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6841067" y="2963337"/>
            <a:ext cx="14731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[</a:t>
            </a:r>
            <a:r>
              <a:rPr lang="ko-KR" altLang="en-US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태양광 주택</a:t>
            </a:r>
            <a:r>
              <a:rPr lang="en-US" altLang="ko-KR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]</a:t>
            </a:r>
            <a:endParaRPr lang="ko-KR" altLang="en-US" sz="1500" b="0" dirty="0">
              <a:latin typeface="HY나무B" pitchFamily="18" charset="-127"/>
              <a:ea typeface="HY나무B" pitchFamily="18" charset="-127"/>
              <a:cs typeface="Arial Unicode MS" pitchFamily="50" charset="-127"/>
            </a:endParaRPr>
          </a:p>
        </p:txBody>
      </p:sp>
      <p:grpSp>
        <p:nvGrpSpPr>
          <p:cNvPr id="37" name="Group 47"/>
          <p:cNvGrpSpPr>
            <a:grpSpLocks/>
          </p:cNvGrpSpPr>
          <p:nvPr/>
        </p:nvGrpSpPr>
        <p:grpSpPr bwMode="auto">
          <a:xfrm rot="5400000">
            <a:off x="6595530" y="3031069"/>
            <a:ext cx="261918" cy="185750"/>
            <a:chOff x="1741" y="5532"/>
            <a:chExt cx="252" cy="388"/>
          </a:xfrm>
        </p:grpSpPr>
        <p:sp>
          <p:nvSpPr>
            <p:cNvPr id="42" name="Freeform 48"/>
            <p:cNvSpPr>
              <a:spLocks/>
            </p:cNvSpPr>
            <p:nvPr/>
          </p:nvSpPr>
          <p:spPr bwMode="auto">
            <a:xfrm rot="5400000" flipH="1">
              <a:off x="1691" y="5618"/>
              <a:ext cx="388" cy="216"/>
            </a:xfrm>
            <a:custGeom>
              <a:avLst/>
              <a:gdLst>
                <a:gd name="T0" fmla="*/ 3 w 1924"/>
                <a:gd name="T1" fmla="*/ 0 h 1281"/>
                <a:gd name="T2" fmla="*/ 13 w 1924"/>
                <a:gd name="T3" fmla="*/ 0 h 1281"/>
                <a:gd name="T4" fmla="*/ 13 w 1924"/>
                <a:gd name="T5" fmla="*/ 3 h 1281"/>
                <a:gd name="T6" fmla="*/ 16 w 1924"/>
                <a:gd name="T7" fmla="*/ 3 h 1281"/>
                <a:gd name="T8" fmla="*/ 8 w 1924"/>
                <a:gd name="T9" fmla="*/ 6 h 1281"/>
                <a:gd name="T10" fmla="*/ 0 w 1924"/>
                <a:gd name="T11" fmla="*/ 3 h 1281"/>
                <a:gd name="T12" fmla="*/ 2 w 1924"/>
                <a:gd name="T13" fmla="*/ 3 h 1281"/>
                <a:gd name="T14" fmla="*/ 3 w 1924"/>
                <a:gd name="T15" fmla="*/ 0 h 12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4"/>
                <a:gd name="T25" fmla="*/ 0 h 1281"/>
                <a:gd name="T26" fmla="*/ 1924 w 1924"/>
                <a:gd name="T27" fmla="*/ 1281 h 12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4" h="1281">
                  <a:moveTo>
                    <a:pt x="408" y="0"/>
                  </a:moveTo>
                  <a:lnTo>
                    <a:pt x="1515" y="0"/>
                  </a:lnTo>
                  <a:lnTo>
                    <a:pt x="1632" y="699"/>
                  </a:lnTo>
                  <a:lnTo>
                    <a:pt x="1924" y="699"/>
                  </a:lnTo>
                  <a:lnTo>
                    <a:pt x="962" y="1281"/>
                  </a:lnTo>
                  <a:lnTo>
                    <a:pt x="0" y="699"/>
                  </a:lnTo>
                  <a:lnTo>
                    <a:pt x="292" y="699"/>
                  </a:lnTo>
                  <a:lnTo>
                    <a:pt x="408" y="0"/>
                  </a:lnTo>
                  <a:close/>
                </a:path>
              </a:pathLst>
            </a:custGeom>
            <a:gradFill rotWithShape="0">
              <a:gsLst>
                <a:gs pos="0">
                  <a:srgbClr val="CF6D9E"/>
                </a:gs>
                <a:gs pos="100000">
                  <a:srgbClr val="F2D7E4"/>
                </a:gs>
              </a:gsLst>
              <a:lin ang="0" scaled="1"/>
            </a:gradFill>
            <a:ln w="4826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49"/>
            <p:cNvSpPr>
              <a:spLocks/>
            </p:cNvSpPr>
            <p:nvPr/>
          </p:nvSpPr>
          <p:spPr bwMode="auto">
            <a:xfrm rot="5400000" flipH="1">
              <a:off x="1713" y="5754"/>
              <a:ext cx="194" cy="137"/>
            </a:xfrm>
            <a:custGeom>
              <a:avLst/>
              <a:gdLst>
                <a:gd name="T0" fmla="*/ 0 w 962"/>
                <a:gd name="T1" fmla="*/ 0 h 814"/>
                <a:gd name="T2" fmla="*/ 8 w 962"/>
                <a:gd name="T3" fmla="*/ 3 h 814"/>
                <a:gd name="T4" fmla="*/ 8 w 962"/>
                <a:gd name="T5" fmla="*/ 4 h 814"/>
                <a:gd name="T6" fmla="*/ 0 w 962"/>
                <a:gd name="T7" fmla="*/ 1 h 814"/>
                <a:gd name="T8" fmla="*/ 0 w 962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0"/>
                  </a:moveTo>
                  <a:lnTo>
                    <a:pt x="962" y="582"/>
                  </a:lnTo>
                  <a:lnTo>
                    <a:pt x="962" y="81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Freeform 50"/>
            <p:cNvSpPr>
              <a:spLocks/>
            </p:cNvSpPr>
            <p:nvPr/>
          </p:nvSpPr>
          <p:spPr bwMode="auto">
            <a:xfrm rot="5400000" flipH="1">
              <a:off x="1712" y="5563"/>
              <a:ext cx="195" cy="137"/>
            </a:xfrm>
            <a:custGeom>
              <a:avLst/>
              <a:gdLst>
                <a:gd name="T0" fmla="*/ 0 w 962"/>
                <a:gd name="T1" fmla="*/ 3 h 814"/>
                <a:gd name="T2" fmla="*/ 0 w 962"/>
                <a:gd name="T3" fmla="*/ 4 h 814"/>
                <a:gd name="T4" fmla="*/ 8 w 962"/>
                <a:gd name="T5" fmla="*/ 1 h 814"/>
                <a:gd name="T6" fmla="*/ 8 w 962"/>
                <a:gd name="T7" fmla="*/ 0 h 814"/>
                <a:gd name="T8" fmla="*/ 0 w 962"/>
                <a:gd name="T9" fmla="*/ 3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582"/>
                  </a:moveTo>
                  <a:lnTo>
                    <a:pt x="0" y="814"/>
                  </a:lnTo>
                  <a:lnTo>
                    <a:pt x="962" y="174"/>
                  </a:lnTo>
                  <a:lnTo>
                    <a:pt x="962" y="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40378" y="90785"/>
            <a:ext cx="61526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저탄소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주택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219"/>
          <p:cNvPicPr>
            <a:picLocks noChangeAspect="1" noChangeArrowheads="1"/>
          </p:cNvPicPr>
          <p:nvPr/>
        </p:nvPicPr>
        <p:blipFill>
          <a:blip r:embed="rId3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419100" y="1570040"/>
            <a:ext cx="8613775" cy="5160960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493283" y="136842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grpSp>
        <p:nvGrpSpPr>
          <p:cNvPr id="6" name="그룹 148"/>
          <p:cNvGrpSpPr/>
          <p:nvPr/>
        </p:nvGrpSpPr>
        <p:grpSpPr>
          <a:xfrm>
            <a:off x="666751" y="1362075"/>
            <a:ext cx="2028823" cy="419100"/>
            <a:chOff x="666751" y="1362075"/>
            <a:chExt cx="2028823" cy="419100"/>
          </a:xfrm>
        </p:grpSpPr>
        <p:pic>
          <p:nvPicPr>
            <p:cNvPr id="8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76275" y="1381125"/>
              <a:ext cx="2019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err="1" smtClean="0">
                  <a:latin typeface="HY헤드라인M" pitchFamily="18" charset="-127"/>
                  <a:ea typeface="HY헤드라인M" pitchFamily="18" charset="-127"/>
                </a:rPr>
                <a:t>그린홈</a:t>
              </a:r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 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61441" name="_x94754216" descr="EMB000009587ed9"/>
          <p:cNvPicPr>
            <a:picLocks noChangeAspect="1" noChangeArrowheads="1"/>
          </p:cNvPicPr>
          <p:nvPr/>
        </p:nvPicPr>
        <p:blipFill>
          <a:blip r:embed="rId5" cstate="print"/>
          <a:srcRect t="7870" b="4330"/>
          <a:stretch>
            <a:fillRect/>
          </a:stretch>
        </p:blipFill>
        <p:spPr bwMode="auto">
          <a:xfrm>
            <a:off x="853065" y="2542271"/>
            <a:ext cx="3136943" cy="1739049"/>
          </a:xfrm>
          <a:prstGeom prst="rect">
            <a:avLst/>
          </a:prstGeom>
          <a:noFill/>
        </p:spPr>
      </p:pic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427037" y="1951425"/>
            <a:ext cx="8597321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6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(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대상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초당 주거지역</a:t>
            </a:r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경포대초등학교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경포 해안상가</a:t>
            </a:r>
            <a:endParaRPr lang="en-US" altLang="ko-KR" sz="12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84817" y="5286374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pic>
        <p:nvPicPr>
          <p:cNvPr id="21" name="_x99578880" descr="EMB00001368817a"/>
          <p:cNvPicPr>
            <a:picLocks noChangeAspect="1" noChangeArrowheads="1"/>
          </p:cNvPicPr>
          <p:nvPr/>
        </p:nvPicPr>
        <p:blipFill>
          <a:blip r:embed="rId7" cstate="print"/>
          <a:srcRect b="11842"/>
          <a:stretch>
            <a:fillRect/>
          </a:stretch>
        </p:blipFill>
        <p:spPr bwMode="auto">
          <a:xfrm>
            <a:off x="5750628" y="2495305"/>
            <a:ext cx="3095339" cy="1797295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449262" y="1726682"/>
            <a:ext cx="490167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8"/>
              </a:buBlip>
              <a:defRPr/>
            </a:pP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기존 건축물을 </a:t>
            </a: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그린홈으로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b="0" dirty="0" err="1" smtClean="0">
                <a:latin typeface="HY헤드라인M" pitchFamily="18" charset="-127"/>
                <a:ea typeface="HY헤드라인M" pitchFamily="18" charset="-127"/>
              </a:rPr>
              <a:t>리모델링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6" name="_x101274704" descr="EMB0000105c7d5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06093" y="4514853"/>
            <a:ext cx="2438400" cy="1333500"/>
          </a:xfrm>
          <a:prstGeom prst="rect">
            <a:avLst/>
          </a:prstGeom>
          <a:noFill/>
        </p:spPr>
      </p:pic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427037" y="4344252"/>
            <a:ext cx="4128030" cy="19389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6"/>
              </a:buBlip>
            </a:pP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조성내용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벽면 및 옥상녹화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패시브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컨트롤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b="0" dirty="0" smtClean="0">
                <a:latin typeface="HY헤드라인M" pitchFamily="18" charset="-127"/>
                <a:ea typeface="HY헤드라인M" pitchFamily="18" charset="-127"/>
              </a:rPr>
              <a:t>채광 및 통풍방향 등</a:t>
            </a:r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을 통한 리모델링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재생에너지</a:t>
            </a:r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b="0" dirty="0" smtClean="0">
                <a:latin typeface="HY헤드라인M" pitchFamily="18" charset="-127"/>
                <a:ea typeface="HY헤드라인M" pitchFamily="18" charset="-127"/>
              </a:rPr>
              <a:t>태양광</a:t>
            </a:r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200" b="0" dirty="0" smtClean="0">
                <a:latin typeface="HY헤드라인M" pitchFamily="18" charset="-127"/>
                <a:ea typeface="HY헤드라인M" pitchFamily="18" charset="-127"/>
              </a:rPr>
              <a:t>태양열 등</a:t>
            </a:r>
            <a:r>
              <a:rPr lang="en-US" altLang="ko-KR" sz="12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의 확보와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적용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우수와 중수를 활용하는 시스템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4" name="_x101274784" descr="EMB0000105c7d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241791" y="5322363"/>
            <a:ext cx="2447925" cy="1323975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4174070" y="2675467"/>
            <a:ext cx="1321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左 </a:t>
            </a:r>
            <a:r>
              <a:rPr lang="en-US" altLang="ko-KR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:</a:t>
            </a:r>
            <a:r>
              <a:rPr lang="ko-KR" altLang="en-US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초당지구</a:t>
            </a:r>
            <a:endParaRPr lang="ko-KR" altLang="en-US" sz="1500" b="0" dirty="0">
              <a:latin typeface="HY나무B" pitchFamily="18" charset="-127"/>
              <a:ea typeface="HY나무B" pitchFamily="18" charset="-127"/>
              <a:cs typeface="Arial Unicode MS" pitchFamily="50" charset="-127"/>
            </a:endParaRPr>
          </a:p>
        </p:txBody>
      </p: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3970868" y="2760133"/>
            <a:ext cx="261918" cy="185750"/>
            <a:chOff x="1741" y="5532"/>
            <a:chExt cx="252" cy="388"/>
          </a:xfrm>
        </p:grpSpPr>
        <p:sp>
          <p:nvSpPr>
            <p:cNvPr id="31" name="Freeform 48"/>
            <p:cNvSpPr>
              <a:spLocks/>
            </p:cNvSpPr>
            <p:nvPr/>
          </p:nvSpPr>
          <p:spPr bwMode="auto">
            <a:xfrm rot="5400000" flipH="1">
              <a:off x="1691" y="5618"/>
              <a:ext cx="388" cy="216"/>
            </a:xfrm>
            <a:custGeom>
              <a:avLst/>
              <a:gdLst>
                <a:gd name="T0" fmla="*/ 3 w 1924"/>
                <a:gd name="T1" fmla="*/ 0 h 1281"/>
                <a:gd name="T2" fmla="*/ 13 w 1924"/>
                <a:gd name="T3" fmla="*/ 0 h 1281"/>
                <a:gd name="T4" fmla="*/ 13 w 1924"/>
                <a:gd name="T5" fmla="*/ 3 h 1281"/>
                <a:gd name="T6" fmla="*/ 16 w 1924"/>
                <a:gd name="T7" fmla="*/ 3 h 1281"/>
                <a:gd name="T8" fmla="*/ 8 w 1924"/>
                <a:gd name="T9" fmla="*/ 6 h 1281"/>
                <a:gd name="T10" fmla="*/ 0 w 1924"/>
                <a:gd name="T11" fmla="*/ 3 h 1281"/>
                <a:gd name="T12" fmla="*/ 2 w 1924"/>
                <a:gd name="T13" fmla="*/ 3 h 1281"/>
                <a:gd name="T14" fmla="*/ 3 w 1924"/>
                <a:gd name="T15" fmla="*/ 0 h 12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4"/>
                <a:gd name="T25" fmla="*/ 0 h 1281"/>
                <a:gd name="T26" fmla="*/ 1924 w 1924"/>
                <a:gd name="T27" fmla="*/ 1281 h 12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4" h="1281">
                  <a:moveTo>
                    <a:pt x="408" y="0"/>
                  </a:moveTo>
                  <a:lnTo>
                    <a:pt x="1515" y="0"/>
                  </a:lnTo>
                  <a:lnTo>
                    <a:pt x="1632" y="699"/>
                  </a:lnTo>
                  <a:lnTo>
                    <a:pt x="1924" y="699"/>
                  </a:lnTo>
                  <a:lnTo>
                    <a:pt x="962" y="1281"/>
                  </a:lnTo>
                  <a:lnTo>
                    <a:pt x="0" y="699"/>
                  </a:lnTo>
                  <a:lnTo>
                    <a:pt x="292" y="699"/>
                  </a:lnTo>
                  <a:lnTo>
                    <a:pt x="408" y="0"/>
                  </a:lnTo>
                  <a:close/>
                </a:path>
              </a:pathLst>
            </a:custGeom>
            <a:gradFill rotWithShape="0">
              <a:gsLst>
                <a:gs pos="0">
                  <a:srgbClr val="CF6D9E"/>
                </a:gs>
                <a:gs pos="100000">
                  <a:srgbClr val="F2D7E4"/>
                </a:gs>
              </a:gsLst>
              <a:lin ang="0" scaled="1"/>
            </a:gradFill>
            <a:ln w="4826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 rot="5400000" flipH="1">
              <a:off x="1713" y="5754"/>
              <a:ext cx="194" cy="137"/>
            </a:xfrm>
            <a:custGeom>
              <a:avLst/>
              <a:gdLst>
                <a:gd name="T0" fmla="*/ 0 w 962"/>
                <a:gd name="T1" fmla="*/ 0 h 814"/>
                <a:gd name="T2" fmla="*/ 8 w 962"/>
                <a:gd name="T3" fmla="*/ 3 h 814"/>
                <a:gd name="T4" fmla="*/ 8 w 962"/>
                <a:gd name="T5" fmla="*/ 4 h 814"/>
                <a:gd name="T6" fmla="*/ 0 w 962"/>
                <a:gd name="T7" fmla="*/ 1 h 814"/>
                <a:gd name="T8" fmla="*/ 0 w 962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0"/>
                  </a:moveTo>
                  <a:lnTo>
                    <a:pt x="962" y="582"/>
                  </a:lnTo>
                  <a:lnTo>
                    <a:pt x="962" y="81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 rot="5400000" flipH="1">
              <a:off x="1712" y="5563"/>
              <a:ext cx="195" cy="137"/>
            </a:xfrm>
            <a:custGeom>
              <a:avLst/>
              <a:gdLst>
                <a:gd name="T0" fmla="*/ 0 w 962"/>
                <a:gd name="T1" fmla="*/ 3 h 814"/>
                <a:gd name="T2" fmla="*/ 0 w 962"/>
                <a:gd name="T3" fmla="*/ 4 h 814"/>
                <a:gd name="T4" fmla="*/ 8 w 962"/>
                <a:gd name="T5" fmla="*/ 1 h 814"/>
                <a:gd name="T6" fmla="*/ 8 w 962"/>
                <a:gd name="T7" fmla="*/ 0 h 814"/>
                <a:gd name="T8" fmla="*/ 0 w 962"/>
                <a:gd name="T9" fmla="*/ 3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582"/>
                  </a:moveTo>
                  <a:lnTo>
                    <a:pt x="0" y="814"/>
                  </a:lnTo>
                  <a:lnTo>
                    <a:pt x="962" y="174"/>
                  </a:lnTo>
                  <a:lnTo>
                    <a:pt x="962" y="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146487" y="3886201"/>
            <a:ext cx="1339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右 </a:t>
            </a:r>
            <a:r>
              <a:rPr lang="en-US" altLang="ko-KR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:</a:t>
            </a:r>
            <a:r>
              <a:rPr lang="ko-KR" altLang="en-US" sz="1500" b="0" dirty="0" err="1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운정지구</a:t>
            </a:r>
            <a:endParaRPr lang="ko-KR" altLang="en-US" sz="1500" b="0" dirty="0">
              <a:latin typeface="HY나무B" pitchFamily="18" charset="-127"/>
              <a:ea typeface="HY나무B" pitchFamily="18" charset="-127"/>
              <a:cs typeface="Arial Unicode MS" pitchFamily="50" charset="-127"/>
            </a:endParaRPr>
          </a:p>
        </p:txBody>
      </p:sp>
      <p:grpSp>
        <p:nvGrpSpPr>
          <p:cNvPr id="10" name="Group 47"/>
          <p:cNvGrpSpPr>
            <a:grpSpLocks/>
          </p:cNvGrpSpPr>
          <p:nvPr/>
        </p:nvGrpSpPr>
        <p:grpSpPr bwMode="auto">
          <a:xfrm rot="10800000">
            <a:off x="5494868" y="3953933"/>
            <a:ext cx="261918" cy="185750"/>
            <a:chOff x="1741" y="5532"/>
            <a:chExt cx="252" cy="388"/>
          </a:xfrm>
        </p:grpSpPr>
        <p:sp>
          <p:nvSpPr>
            <p:cNvPr id="36" name="Freeform 48"/>
            <p:cNvSpPr>
              <a:spLocks/>
            </p:cNvSpPr>
            <p:nvPr/>
          </p:nvSpPr>
          <p:spPr bwMode="auto">
            <a:xfrm rot="5400000" flipH="1">
              <a:off x="1691" y="5618"/>
              <a:ext cx="388" cy="216"/>
            </a:xfrm>
            <a:custGeom>
              <a:avLst/>
              <a:gdLst>
                <a:gd name="T0" fmla="*/ 3 w 1924"/>
                <a:gd name="T1" fmla="*/ 0 h 1281"/>
                <a:gd name="T2" fmla="*/ 13 w 1924"/>
                <a:gd name="T3" fmla="*/ 0 h 1281"/>
                <a:gd name="T4" fmla="*/ 13 w 1924"/>
                <a:gd name="T5" fmla="*/ 3 h 1281"/>
                <a:gd name="T6" fmla="*/ 16 w 1924"/>
                <a:gd name="T7" fmla="*/ 3 h 1281"/>
                <a:gd name="T8" fmla="*/ 8 w 1924"/>
                <a:gd name="T9" fmla="*/ 6 h 1281"/>
                <a:gd name="T10" fmla="*/ 0 w 1924"/>
                <a:gd name="T11" fmla="*/ 3 h 1281"/>
                <a:gd name="T12" fmla="*/ 2 w 1924"/>
                <a:gd name="T13" fmla="*/ 3 h 1281"/>
                <a:gd name="T14" fmla="*/ 3 w 1924"/>
                <a:gd name="T15" fmla="*/ 0 h 12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4"/>
                <a:gd name="T25" fmla="*/ 0 h 1281"/>
                <a:gd name="T26" fmla="*/ 1924 w 1924"/>
                <a:gd name="T27" fmla="*/ 1281 h 12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4" h="1281">
                  <a:moveTo>
                    <a:pt x="408" y="0"/>
                  </a:moveTo>
                  <a:lnTo>
                    <a:pt x="1515" y="0"/>
                  </a:lnTo>
                  <a:lnTo>
                    <a:pt x="1632" y="699"/>
                  </a:lnTo>
                  <a:lnTo>
                    <a:pt x="1924" y="699"/>
                  </a:lnTo>
                  <a:lnTo>
                    <a:pt x="962" y="1281"/>
                  </a:lnTo>
                  <a:lnTo>
                    <a:pt x="0" y="699"/>
                  </a:lnTo>
                  <a:lnTo>
                    <a:pt x="292" y="699"/>
                  </a:lnTo>
                  <a:lnTo>
                    <a:pt x="408" y="0"/>
                  </a:lnTo>
                  <a:close/>
                </a:path>
              </a:pathLst>
            </a:custGeom>
            <a:gradFill rotWithShape="0">
              <a:gsLst>
                <a:gs pos="0">
                  <a:srgbClr val="CF6D9E"/>
                </a:gs>
                <a:gs pos="100000">
                  <a:srgbClr val="F2D7E4"/>
                </a:gs>
              </a:gsLst>
              <a:lin ang="0" scaled="1"/>
            </a:gradFill>
            <a:ln w="4826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 rot="5400000" flipH="1">
              <a:off x="1713" y="5754"/>
              <a:ext cx="194" cy="137"/>
            </a:xfrm>
            <a:custGeom>
              <a:avLst/>
              <a:gdLst>
                <a:gd name="T0" fmla="*/ 0 w 962"/>
                <a:gd name="T1" fmla="*/ 0 h 814"/>
                <a:gd name="T2" fmla="*/ 8 w 962"/>
                <a:gd name="T3" fmla="*/ 3 h 814"/>
                <a:gd name="T4" fmla="*/ 8 w 962"/>
                <a:gd name="T5" fmla="*/ 4 h 814"/>
                <a:gd name="T6" fmla="*/ 0 w 962"/>
                <a:gd name="T7" fmla="*/ 1 h 814"/>
                <a:gd name="T8" fmla="*/ 0 w 962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0"/>
                  </a:moveTo>
                  <a:lnTo>
                    <a:pt x="962" y="582"/>
                  </a:lnTo>
                  <a:lnTo>
                    <a:pt x="962" y="81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 rot="5400000" flipH="1">
              <a:off x="1712" y="5563"/>
              <a:ext cx="195" cy="137"/>
            </a:xfrm>
            <a:custGeom>
              <a:avLst/>
              <a:gdLst>
                <a:gd name="T0" fmla="*/ 0 w 962"/>
                <a:gd name="T1" fmla="*/ 3 h 814"/>
                <a:gd name="T2" fmla="*/ 0 w 962"/>
                <a:gd name="T3" fmla="*/ 4 h 814"/>
                <a:gd name="T4" fmla="*/ 8 w 962"/>
                <a:gd name="T5" fmla="*/ 1 h 814"/>
                <a:gd name="T6" fmla="*/ 8 w 962"/>
                <a:gd name="T7" fmla="*/ 0 h 814"/>
                <a:gd name="T8" fmla="*/ 0 w 962"/>
                <a:gd name="T9" fmla="*/ 3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582"/>
                  </a:moveTo>
                  <a:lnTo>
                    <a:pt x="0" y="814"/>
                  </a:lnTo>
                  <a:lnTo>
                    <a:pt x="962" y="174"/>
                  </a:lnTo>
                  <a:lnTo>
                    <a:pt x="962" y="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40378" y="90785"/>
            <a:ext cx="61526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저탄소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주택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contents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1564377" y="3181350"/>
            <a:ext cx="560596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녹색성장의 필요성</a:t>
            </a:r>
            <a:endParaRPr lang="en-US" altLang="ko-KR" sz="24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 국가전략과 </a:t>
            </a:r>
            <a:r>
              <a:rPr lang="en-US" altLang="ko-KR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5</a:t>
            </a: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개년 계획</a:t>
            </a:r>
            <a:endParaRPr lang="en-US" altLang="ko-KR" sz="24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국제사회 평가</a:t>
            </a:r>
            <a:endParaRPr lang="en-US" altLang="ko-KR" sz="240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25594" y="2327647"/>
            <a:ext cx="7089775" cy="854075"/>
            <a:chOff x="501650" y="1963738"/>
            <a:chExt cx="7089775" cy="854075"/>
          </a:xfrm>
        </p:grpSpPr>
        <p:pic>
          <p:nvPicPr>
            <p:cNvPr id="10" name="Picture 18" descr="p1001"/>
            <p:cNvPicPr>
              <a:picLocks noChangeAspect="1" noChangeArrowheads="1"/>
            </p:cNvPicPr>
            <p:nvPr/>
          </p:nvPicPr>
          <p:blipFill>
            <a:blip r:embed="rId4">
              <a:lum bright="-6000" contrast="24000"/>
            </a:blip>
            <a:srcRect l="7477"/>
            <a:stretch>
              <a:fillRect/>
            </a:stretch>
          </p:blipFill>
          <p:spPr bwMode="auto">
            <a:xfrm>
              <a:off x="909641" y="2136776"/>
              <a:ext cx="6681784" cy="600075"/>
            </a:xfrm>
            <a:prstGeom prst="rect">
              <a:avLst/>
            </a:prstGeom>
            <a:noFill/>
          </p:spPr>
        </p:pic>
        <p:pic>
          <p:nvPicPr>
            <p:cNvPr id="11" name="Picture 19" descr="서울시 PT-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650" y="1963738"/>
              <a:ext cx="873125" cy="854075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1366563" y="2148185"/>
              <a:ext cx="4326826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녹색성장 국가전략 추진방향</a:t>
              </a:r>
              <a:endParaRPr lang="ko-KR" altLang="en-US" sz="26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615817" y="2081875"/>
              <a:ext cx="63831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3500" dirty="0" smtClean="0">
                  <a:solidFill>
                    <a:srgbClr val="286E8C"/>
                  </a:solidFill>
                  <a:latin typeface="휴먼옛체" pitchFamily="18" charset="-127"/>
                  <a:ea typeface="휴먼옛체" pitchFamily="18" charset="-127"/>
                </a:rPr>
                <a:t>Ⅰ</a:t>
              </a:r>
              <a:endParaRPr lang="ko-KR" altLang="en-US" sz="3500" dirty="0">
                <a:solidFill>
                  <a:srgbClr val="286E8C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219"/>
          <p:cNvPicPr>
            <a:picLocks noChangeAspect="1" noChangeArrowheads="1"/>
          </p:cNvPicPr>
          <p:nvPr/>
        </p:nvPicPr>
        <p:blipFill>
          <a:blip r:embed="rId3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419100" y="1570039"/>
            <a:ext cx="8613775" cy="5169427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493283" y="136842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pic>
        <p:nvPicPr>
          <p:cNvPr id="67586" name="Picture 2" descr="C:\Users\이갑진\Desktop\체험관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7854" y="2455345"/>
            <a:ext cx="2101869" cy="1244480"/>
          </a:xfrm>
          <a:prstGeom prst="rect">
            <a:avLst/>
          </a:prstGeom>
          <a:noFill/>
        </p:spPr>
      </p:pic>
      <p:pic>
        <p:nvPicPr>
          <p:cNvPr id="67587" name="Picture 3" descr="C:\Users\이갑진\Desktop\R&amp;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10360" y="1955938"/>
            <a:ext cx="2610379" cy="1755245"/>
          </a:xfrm>
          <a:prstGeom prst="rect">
            <a:avLst/>
          </a:prstGeom>
          <a:noFill/>
        </p:spPr>
      </p:pic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3916569" y="3912751"/>
            <a:ext cx="494400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6"/>
              </a:buBlip>
              <a:defRPr/>
            </a:pP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기존 마을을 </a:t>
            </a:r>
            <a:r>
              <a:rPr lang="ko-KR" altLang="en-US" sz="1600" b="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탄소중립형</a:t>
            </a:r>
            <a:r>
              <a:rPr lang="ko-KR" altLang="en-US" sz="1600" b="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생태마을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로 확대 보완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4039200" y="4328041"/>
            <a:ext cx="5238825" cy="7848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7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운정지구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기존 마을을 확대하여 </a:t>
            </a:r>
            <a:r>
              <a:rPr lang="ko-KR" altLang="en-US" sz="1500" b="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에코빌리지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   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ko-KR" altLang="en-US" sz="1500" b="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전통 한옥마을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조성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4041908" y="5125506"/>
            <a:ext cx="5102092" cy="3847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7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에코빌리지는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단독 주택을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Green Home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개념으로 조성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4008596" y="5538373"/>
            <a:ext cx="5135404" cy="7309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7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전통한옥마을은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선교장과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연계하여 전통한옥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풍물마당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</a:p>
          <a:p>
            <a:pPr>
              <a:lnSpc>
                <a:spcPct val="15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전통문화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한옥 체험관 등 조성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427038" y="2086897"/>
            <a:ext cx="3696230" cy="7848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7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500" b="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500" b="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녹색도시 홍보체험관</a:t>
            </a:r>
            <a:r>
              <a:rPr lang="en-US" altLang="ko-KR" sz="1500" b="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녹색시범도시에 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대한 안내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정보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전시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체험교육등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담당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449262" y="1760550"/>
            <a:ext cx="629867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6"/>
              </a:buBlip>
              <a:defRPr/>
            </a:pP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경포 상업지구를 </a:t>
            </a:r>
            <a:r>
              <a:rPr lang="ko-KR" altLang="en-US" sz="1600" b="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저탄소</a:t>
            </a:r>
            <a:r>
              <a:rPr lang="ko-KR" altLang="en-US" sz="1600" b="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비즈니스지원구역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으로 재조성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427038" y="2806604"/>
            <a:ext cx="4026430" cy="11310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7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500" b="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500" b="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녹색기술 </a:t>
            </a:r>
            <a:r>
              <a:rPr lang="en-US" altLang="ko-KR" sz="1500" b="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R&amp;D </a:t>
            </a:r>
            <a:r>
              <a:rPr lang="ko-KR" altLang="en-US" sz="1500" b="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지원센터</a:t>
            </a:r>
            <a:r>
              <a:rPr lang="en-US" altLang="ko-KR" sz="1500" b="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500" b="0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녹색도시 관련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민간 기술연구소 유치 및 국내외 기술이전 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및 홍보 담당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7589" name="Picture 5" descr="C:\Users\이갑진\Desktop\북촌한옥마을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69477" y="4940745"/>
            <a:ext cx="2759081" cy="1678052"/>
          </a:xfrm>
          <a:prstGeom prst="rect">
            <a:avLst/>
          </a:prstGeom>
          <a:noFill/>
        </p:spPr>
      </p:pic>
      <p:pic>
        <p:nvPicPr>
          <p:cNvPr id="67588" name="Picture 4" descr="C:\Users\이갑진\Desktop\영국 핀드혼 에코빌리지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6463" y="3895591"/>
            <a:ext cx="2758497" cy="1510914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40378" y="90785"/>
            <a:ext cx="61526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저탄소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주택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3)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25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419100" y="1570040"/>
            <a:ext cx="8613775" cy="2382836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493283" y="136842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427037" y="1741488"/>
            <a:ext cx="5608003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녹지축과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하천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수변공간의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연계성을 강화한 공원조성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휴양시설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탄소흡수 숲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생태공원을 자전거 전용도로와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연계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9" name="그룹 148"/>
          <p:cNvGrpSpPr/>
          <p:nvPr/>
        </p:nvGrpSpPr>
        <p:grpSpPr>
          <a:xfrm>
            <a:off x="666751" y="1362075"/>
            <a:ext cx="2019300" cy="419100"/>
            <a:chOff x="666751" y="1362075"/>
            <a:chExt cx="2019300" cy="419100"/>
          </a:xfrm>
        </p:grpSpPr>
        <p:pic>
          <p:nvPicPr>
            <p:cNvPr id="10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704850" y="1381125"/>
              <a:ext cx="194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생태공원</a:t>
              </a:r>
              <a:r>
                <a:rPr lang="en-US" altLang="ko-KR" sz="1600" b="0" dirty="0" smtClean="0">
                  <a:latin typeface="HY헤드라인M" pitchFamily="18" charset="-127"/>
                  <a:ea typeface="HY헤드라인M" pitchFamily="18" charset="-127"/>
                </a:rPr>
                <a:t>+</a:t>
              </a:r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탐방로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419100" y="4267200"/>
            <a:ext cx="8613775" cy="2343149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493283" y="481647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427038" y="4437063"/>
            <a:ext cx="8402637" cy="7848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기존 콘크리트 포장도로를 친환경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투수성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포장재로 재포장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→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도시내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열섬효과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방지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보행공간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주차장 등을 대상으로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투수성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포장적용 확대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5" name="그룹 148"/>
          <p:cNvGrpSpPr/>
          <p:nvPr/>
        </p:nvGrpSpPr>
        <p:grpSpPr>
          <a:xfrm>
            <a:off x="657225" y="4067175"/>
            <a:ext cx="2028826" cy="419100"/>
            <a:chOff x="657225" y="1362075"/>
            <a:chExt cx="2028826" cy="419100"/>
          </a:xfrm>
        </p:grpSpPr>
        <p:pic>
          <p:nvPicPr>
            <p:cNvPr id="16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657225" y="138112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err="1" smtClean="0">
                  <a:latin typeface="HY헤드라인M" pitchFamily="18" charset="-127"/>
                  <a:ea typeface="HY헤드라인M" pitchFamily="18" charset="-127"/>
                </a:rPr>
                <a:t>투수성</a:t>
              </a:r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 포장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4104" name="Picture 8" descr="C:\DOCUME~1\a\LOCALS~1\Temp\Hnc\BinData\EMB001a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1200" y="5191125"/>
            <a:ext cx="2310233" cy="1362983"/>
          </a:xfrm>
          <a:prstGeom prst="rect">
            <a:avLst/>
          </a:prstGeom>
          <a:noFill/>
        </p:spPr>
      </p:pic>
      <p:pic>
        <p:nvPicPr>
          <p:cNvPr id="4100" name="Picture 4" descr="C:\DOCUME~1\a\LOCALS~1\Temp\Hnc\BinData\EMB0018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86550" y="1607821"/>
            <a:ext cx="2323572" cy="1407600"/>
          </a:xfrm>
          <a:prstGeom prst="rect">
            <a:avLst/>
          </a:prstGeom>
          <a:noFill/>
        </p:spPr>
      </p:pic>
      <p:pic>
        <p:nvPicPr>
          <p:cNvPr id="4098" name="Picture 2" descr="C:\DOCUME~1\a\LOCALS~1\Temp\UNI0023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63113" y="2440305"/>
            <a:ext cx="2329328" cy="1440180"/>
          </a:xfrm>
          <a:prstGeom prst="rect">
            <a:avLst/>
          </a:prstGeom>
          <a:noFill/>
        </p:spPr>
      </p:pic>
      <p:pic>
        <p:nvPicPr>
          <p:cNvPr id="4102" name="Picture 6" descr="C:\DOCUME~1\a\LOCALS~1\Temp\Hnc\BinData\EMB0019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16324" y="5199062"/>
            <a:ext cx="2298701" cy="1344613"/>
          </a:xfrm>
          <a:prstGeom prst="rect">
            <a:avLst/>
          </a:prstGeom>
          <a:noFill/>
        </p:spPr>
      </p:pic>
      <p:pic>
        <p:nvPicPr>
          <p:cNvPr id="4106" name="Picture 10" descr="C:\DOCUME~1\a\LOCALS~1\Temp\Hnc\BinData\EMB001b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86525" y="5214937"/>
            <a:ext cx="2317921" cy="1319213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40378" y="90785"/>
            <a:ext cx="5602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생태녹지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26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219"/>
          <p:cNvPicPr>
            <a:picLocks noChangeAspect="1" noChangeArrowheads="1"/>
          </p:cNvPicPr>
          <p:nvPr/>
        </p:nvPicPr>
        <p:blipFill>
          <a:blip r:embed="rId3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pic>
        <p:nvPicPr>
          <p:cNvPr id="13" name="Picture 11" descr="219"/>
          <p:cNvPicPr>
            <a:picLocks noChangeAspect="1" noChangeArrowheads="1"/>
          </p:cNvPicPr>
          <p:nvPr/>
        </p:nvPicPr>
        <p:blipFill>
          <a:blip r:embed="rId3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14" name="AutoShape 2"/>
          <p:cNvSpPr>
            <a:spLocks noChangeArrowheads="1"/>
          </p:cNvSpPr>
          <p:nvPr/>
        </p:nvSpPr>
        <p:spPr bwMode="auto">
          <a:xfrm>
            <a:off x="419100" y="1512890"/>
            <a:ext cx="8613775" cy="2420935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93283" y="131127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pic>
        <p:nvPicPr>
          <p:cNvPr id="17" name="Picture 139" descr="그림2-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2" y="1304925"/>
            <a:ext cx="272829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76275" y="1323975"/>
            <a:ext cx="263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자연환경보전 이용시설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427038" y="1584857"/>
            <a:ext cx="4632642" cy="19389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5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목 적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저탄소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녹색시범도시에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걸맞는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공원조성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5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위 치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경포도립공원내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5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내 용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아트 갤러리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파크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조성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평화의 숲 조성 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5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기 간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2009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년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~2012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년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(4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년간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419100" y="4256090"/>
            <a:ext cx="8613775" cy="2382835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493283" y="405447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grpSp>
        <p:nvGrpSpPr>
          <p:cNvPr id="4" name="그룹 25"/>
          <p:cNvGrpSpPr/>
          <p:nvPr/>
        </p:nvGrpSpPr>
        <p:grpSpPr>
          <a:xfrm>
            <a:off x="666751" y="4048125"/>
            <a:ext cx="2542116" cy="419100"/>
            <a:chOff x="666751" y="4048125"/>
            <a:chExt cx="2542116" cy="419100"/>
          </a:xfrm>
        </p:grpSpPr>
        <p:pic>
          <p:nvPicPr>
            <p:cNvPr id="23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4048125"/>
              <a:ext cx="2542116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676274" y="4067175"/>
              <a:ext cx="2447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smtClean="0">
                  <a:latin typeface="HY헤드라인M" pitchFamily="18" charset="-127"/>
                  <a:ea typeface="HY헤드라인M" pitchFamily="18" charset="-127"/>
                </a:rPr>
                <a:t>세계녹색 자연공원 조성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427037" y="4310794"/>
            <a:ext cx="5296430" cy="24006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5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목 적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저탄소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녹색공원 조성으로 경포의 세계관광 명소화 기반조성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5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위 치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경포지구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안현동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>
              <a:lnSpc>
                <a:spcPct val="200000"/>
              </a:lnSpc>
              <a:buSzPct val="90000"/>
              <a:buBlip>
                <a:blip r:embed="rId5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내 용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탄소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흡수원이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높은 수목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화목류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식재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5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기 간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2011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년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~2013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년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(4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년간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pic>
        <p:nvPicPr>
          <p:cNvPr id="18434" name="Picture 2" descr="C:\DOCUME~1\a\LOCALS~1\Temp\UNI003d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4575" y="1579562"/>
            <a:ext cx="2390775" cy="2305051"/>
          </a:xfrm>
          <a:prstGeom prst="rect">
            <a:avLst/>
          </a:prstGeom>
          <a:noFill/>
        </p:spPr>
      </p:pic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40621752" descr="EMB0000134c316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40218" y="1580848"/>
            <a:ext cx="1725982" cy="2279952"/>
          </a:xfrm>
          <a:prstGeom prst="rect">
            <a:avLst/>
          </a:prstGeom>
          <a:noFill/>
        </p:spPr>
      </p:pic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140619272" descr="EMB0000134c316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72666" y="4377268"/>
            <a:ext cx="3267075" cy="2142596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40378" y="90785"/>
            <a:ext cx="5602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생태녹지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27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55" name="AutoShape 2"/>
          <p:cNvSpPr>
            <a:spLocks noChangeArrowheads="1"/>
          </p:cNvSpPr>
          <p:nvPr/>
        </p:nvSpPr>
        <p:spPr bwMode="auto">
          <a:xfrm>
            <a:off x="419100" y="4457946"/>
            <a:ext cx="8613775" cy="2304844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56" name="Text Box 15"/>
          <p:cNvSpPr txBox="1">
            <a:spLocks noChangeArrowheads="1"/>
          </p:cNvSpPr>
          <p:nvPr/>
        </p:nvSpPr>
        <p:spPr bwMode="auto">
          <a:xfrm>
            <a:off x="493283" y="136842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57" name="Rectangle 15"/>
          <p:cNvSpPr>
            <a:spLocks noChangeArrowheads="1"/>
          </p:cNvSpPr>
          <p:nvPr/>
        </p:nvSpPr>
        <p:spPr bwMode="auto">
          <a:xfrm>
            <a:off x="427038" y="4638448"/>
            <a:ext cx="5164137" cy="19389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온실가스 감축을 위해 대중교통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체계와 연계성 강화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보행자 및 자전거 전용도로설치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차없는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지구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(Car Free Zone)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도입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온라인 전기버스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순환 시스템 구축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8" name="그룹 148"/>
          <p:cNvGrpSpPr/>
          <p:nvPr/>
        </p:nvGrpSpPr>
        <p:grpSpPr>
          <a:xfrm>
            <a:off x="666752" y="4259035"/>
            <a:ext cx="2501961" cy="419100"/>
            <a:chOff x="666751" y="1362075"/>
            <a:chExt cx="2019300" cy="419100"/>
          </a:xfrm>
        </p:grpSpPr>
        <p:pic>
          <p:nvPicPr>
            <p:cNvPr id="59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/>
            <p:nvPr/>
          </p:nvSpPr>
          <p:spPr>
            <a:xfrm>
              <a:off x="704850" y="1381125"/>
              <a:ext cx="194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온라인 전기버스 도로망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62" name="Text Box 15"/>
          <p:cNvSpPr txBox="1">
            <a:spLocks noChangeArrowheads="1"/>
          </p:cNvSpPr>
          <p:nvPr/>
        </p:nvSpPr>
        <p:spPr bwMode="auto">
          <a:xfrm>
            <a:off x="493283" y="481647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pic>
        <p:nvPicPr>
          <p:cNvPr id="13314" name="Picture 2" descr="C:\DOCUME~1\a\LOCALS~1\Temp\UNI0011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2950" y="4568597"/>
            <a:ext cx="1831975" cy="1657502"/>
          </a:xfrm>
          <a:prstGeom prst="rect">
            <a:avLst/>
          </a:prstGeom>
          <a:noFill/>
        </p:spPr>
      </p:pic>
      <p:pic>
        <p:nvPicPr>
          <p:cNvPr id="13316" name="Picture 4" descr="C:\DOCUME~1\a\LOCALS~1\Temp\UNI0019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96009" y="4552382"/>
            <a:ext cx="2184400" cy="2071968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40378" y="90785"/>
            <a:ext cx="5602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녹색교통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28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auto">
          <a:xfrm>
            <a:off x="419100" y="1542880"/>
            <a:ext cx="8613775" cy="2582861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427037" y="1714329"/>
            <a:ext cx="8535987" cy="7848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기존 전기버스 보다 고효율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저비용 온라인전기버스 도입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-&gt;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차량에 의한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CO2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감축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일반차량 억제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총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19.7km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온라인 전기 버스 전용 도로확충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승강장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(9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개소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및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충전소 설치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3" name="그룹 148"/>
          <p:cNvGrpSpPr/>
          <p:nvPr/>
        </p:nvGrpSpPr>
        <p:grpSpPr>
          <a:xfrm>
            <a:off x="666751" y="1334916"/>
            <a:ext cx="2019300" cy="419100"/>
            <a:chOff x="666751" y="1362075"/>
            <a:chExt cx="2019300" cy="419100"/>
          </a:xfrm>
        </p:grpSpPr>
        <p:pic>
          <p:nvPicPr>
            <p:cNvPr id="24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704850" y="1381125"/>
              <a:ext cx="194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온라인 전기버스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26" name="_x140621592" descr="EMB0000134c315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041" y="2520098"/>
            <a:ext cx="4299873" cy="1622425"/>
          </a:xfrm>
          <a:prstGeom prst="rect">
            <a:avLst/>
          </a:prstGeom>
          <a:noFill/>
        </p:spPr>
      </p:pic>
      <p:pic>
        <p:nvPicPr>
          <p:cNvPr id="27" name="_x140621672" descr="EMB0000134c315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36771" y="2530984"/>
            <a:ext cx="3197756" cy="153488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493283" y="136842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419100" y="1545324"/>
            <a:ext cx="8613775" cy="2209799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493283" y="481647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427038" y="1772337"/>
            <a:ext cx="3963987" cy="19082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경포대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해안상가 등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35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개 보관소 설치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U-Bike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시스템을 위한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GPS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자전거 컴퓨터 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도입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(150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대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>
              <a:lnSpc>
                <a:spcPct val="200000"/>
              </a:lnSpc>
              <a:buSzPct val="90000"/>
            </a:pP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위치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운행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err="1" smtClean="0">
                <a:latin typeface="HY헤드라인M" pitchFamily="18" charset="-127"/>
                <a:ea typeface="HY헤드라인M" pitchFamily="18" charset="-127"/>
              </a:rPr>
              <a:t>탄소감축량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건강 등 정보제공</a:t>
            </a:r>
            <a:endParaRPr lang="en-US" altLang="ko-KR" sz="14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" name="그룹 148"/>
          <p:cNvGrpSpPr/>
          <p:nvPr/>
        </p:nvGrpSpPr>
        <p:grpSpPr>
          <a:xfrm>
            <a:off x="657225" y="1345299"/>
            <a:ext cx="2028826" cy="419100"/>
            <a:chOff x="657225" y="1362075"/>
            <a:chExt cx="2028826" cy="419100"/>
          </a:xfrm>
        </p:grpSpPr>
        <p:pic>
          <p:nvPicPr>
            <p:cNvPr id="29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657225" y="138112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0" dirty="0" smtClean="0">
                  <a:latin typeface="HY헤드라인M" pitchFamily="18" charset="-127"/>
                  <a:ea typeface="HY헤드라인M" pitchFamily="18" charset="-127"/>
                </a:rPr>
                <a:t>U-Bike </a:t>
              </a:r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시스템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13317" name="_x100350280" descr="EMB000012e47891"/>
          <p:cNvPicPr>
            <a:picLocks noChangeAspect="1" noChangeArrowheads="1"/>
          </p:cNvPicPr>
          <p:nvPr/>
        </p:nvPicPr>
        <p:blipFill>
          <a:blip r:embed="rId5" cstate="print"/>
          <a:srcRect l="1534" t="19687" r="30571"/>
          <a:stretch>
            <a:fillRect/>
          </a:stretch>
        </p:blipFill>
        <p:spPr bwMode="auto">
          <a:xfrm>
            <a:off x="4314825" y="1707249"/>
            <a:ext cx="2257425" cy="1905000"/>
          </a:xfrm>
          <a:prstGeom prst="rect">
            <a:avLst/>
          </a:prstGeom>
          <a:noFill/>
        </p:spPr>
      </p:pic>
      <p:pic>
        <p:nvPicPr>
          <p:cNvPr id="13319" name="_x100350840" descr="EMB000012e4789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81775" y="1716774"/>
            <a:ext cx="2419350" cy="1895476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40378" y="90785"/>
            <a:ext cx="5602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녹색교통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29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1" name="AutoShape 2"/>
          <p:cNvSpPr>
            <a:spLocks noChangeArrowheads="1"/>
          </p:cNvSpPr>
          <p:nvPr/>
        </p:nvSpPr>
        <p:spPr bwMode="auto">
          <a:xfrm>
            <a:off x="419100" y="4139337"/>
            <a:ext cx="8613775" cy="2582861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427037" y="4310786"/>
            <a:ext cx="4973637" cy="19389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대상지 전역에 자전거가 쉽게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접근가능한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가로망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구성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주요시설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대중교통 연계지점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휴게시설 주변에 자전거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주차장을 설치하고 조명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도난방지 설비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등 구축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투수성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탄성포장을 사용하여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친환경성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및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안정성 향상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3" name="그룹 148"/>
          <p:cNvGrpSpPr/>
          <p:nvPr/>
        </p:nvGrpSpPr>
        <p:grpSpPr>
          <a:xfrm>
            <a:off x="666750" y="3931373"/>
            <a:ext cx="2447642" cy="419100"/>
            <a:chOff x="666751" y="1362075"/>
            <a:chExt cx="2076449" cy="419100"/>
          </a:xfrm>
        </p:grpSpPr>
        <p:pic>
          <p:nvPicPr>
            <p:cNvPr id="34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704850" y="1381125"/>
              <a:ext cx="2038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자전거 도로 시스템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36" name="Picture 2" descr="C:\DOCUME~1\a\LOCALS~1\Temp\Hnc\BinData\EMB007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00675" y="4312373"/>
            <a:ext cx="3505200" cy="235267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493283" y="136842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493283" y="481647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0378" y="90785"/>
            <a:ext cx="5602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녹색교통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3)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30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1" name="AutoShape 2"/>
          <p:cNvSpPr>
            <a:spLocks noChangeArrowheads="1"/>
          </p:cNvSpPr>
          <p:nvPr/>
        </p:nvSpPr>
        <p:spPr bwMode="auto">
          <a:xfrm>
            <a:off x="419100" y="4433369"/>
            <a:ext cx="8613775" cy="2209799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427038" y="4660382"/>
            <a:ext cx="4973637" cy="19082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노인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장애인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임산부 등 사회적 약자가 대상지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내를 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자유롭게 이동할 수 있도록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무장애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(Barrier Free)</a:t>
            </a: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이용시설 조성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  ※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경사로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설치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전용 승강기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전용 화장실 등 </a:t>
            </a:r>
            <a:endParaRPr lang="en-US" altLang="ko-KR" sz="14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3" name="그룹 148"/>
          <p:cNvGrpSpPr/>
          <p:nvPr/>
        </p:nvGrpSpPr>
        <p:grpSpPr>
          <a:xfrm>
            <a:off x="657225" y="4233344"/>
            <a:ext cx="2028826" cy="419100"/>
            <a:chOff x="657225" y="1362075"/>
            <a:chExt cx="2028826" cy="419100"/>
          </a:xfrm>
        </p:grpSpPr>
        <p:pic>
          <p:nvPicPr>
            <p:cNvPr id="34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657225" y="138112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err="1" smtClean="0">
                  <a:latin typeface="HY헤드라인M" pitchFamily="18" charset="-127"/>
                  <a:ea typeface="HY헤드라인M" pitchFamily="18" charset="-127"/>
                </a:rPr>
                <a:t>무장애</a:t>
              </a:r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 이용시설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36" name="Picture 4" descr="C:\DOCUME~1\a\LOCALS~1\Temp\Hnc\BinData\EMB00e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199" y="4480994"/>
            <a:ext cx="3502025" cy="2105025"/>
          </a:xfrm>
          <a:prstGeom prst="rect">
            <a:avLst/>
          </a:prstGeom>
          <a:noFill/>
        </p:spPr>
      </p:pic>
      <p:sp>
        <p:nvSpPr>
          <p:cNvPr id="37" name="AutoShape 2"/>
          <p:cNvSpPr>
            <a:spLocks noChangeArrowheads="1"/>
          </p:cNvSpPr>
          <p:nvPr/>
        </p:nvSpPr>
        <p:spPr bwMode="auto">
          <a:xfrm>
            <a:off x="419100" y="1717329"/>
            <a:ext cx="8613775" cy="2209799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427038" y="1944342"/>
            <a:ext cx="6440487" cy="13946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대상지내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교통동선은 대중교통과 연계된 보행친화적 도로망 구성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진입도로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주도로 및 보조도로 등은 생태계 동식물의 서식을 배려하는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20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자연친화적 생태도로로 조성 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9" name="그룹 148"/>
          <p:cNvGrpSpPr/>
          <p:nvPr/>
        </p:nvGrpSpPr>
        <p:grpSpPr>
          <a:xfrm>
            <a:off x="657225" y="1517304"/>
            <a:ext cx="2028826" cy="419100"/>
            <a:chOff x="657225" y="1362075"/>
            <a:chExt cx="2028826" cy="419100"/>
          </a:xfrm>
        </p:grpSpPr>
        <p:pic>
          <p:nvPicPr>
            <p:cNvPr id="40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657225" y="138112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친환경 도로망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42" name="Picture 6" descr="C:\DOCUME~1\a\LOCALS~1\Temp\UNI0087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83400" y="1855441"/>
            <a:ext cx="2028825" cy="1962151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419100" y="1512890"/>
            <a:ext cx="8613775" cy="5209643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493283" y="131127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427038" y="2023005"/>
            <a:ext cx="4487862" cy="11310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사업내용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해조류를 이용한 바이오 에탄올 생산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(100,000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리터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일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면       적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: 16,000m2</a:t>
            </a:r>
          </a:p>
        </p:txBody>
      </p:sp>
      <p:pic>
        <p:nvPicPr>
          <p:cNvPr id="10241" name="_x99580080" descr="EMB000013688183"/>
          <p:cNvPicPr>
            <a:picLocks noChangeAspect="1" noChangeArrowheads="1"/>
          </p:cNvPicPr>
          <p:nvPr/>
        </p:nvPicPr>
        <p:blipFill>
          <a:blip r:embed="rId4" cstate="print"/>
          <a:srcRect t="3032" b="3032"/>
          <a:stretch>
            <a:fillRect/>
          </a:stretch>
        </p:blipFill>
        <p:spPr bwMode="auto">
          <a:xfrm>
            <a:off x="5821071" y="3161017"/>
            <a:ext cx="2975319" cy="1847767"/>
          </a:xfrm>
          <a:prstGeom prst="rect">
            <a:avLst/>
          </a:prstGeom>
          <a:noFill/>
        </p:spPr>
      </p:pic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449261" y="1738665"/>
            <a:ext cx="6177876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5"/>
              </a:buBlip>
              <a:defRPr/>
            </a:pPr>
            <a:r>
              <a:rPr lang="ko-KR" altLang="en-US" sz="1600" b="0" dirty="0" smtClean="0">
                <a:solidFill>
                  <a:srgbClr val="C00000"/>
                </a:solidFill>
                <a:latin typeface="Arial" charset="0"/>
                <a:ea typeface="HY헤드라인M" pitchFamily="18" charset="-127"/>
              </a:rPr>
              <a:t>바이오 에탄올 생산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(29,200 TOE/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년 생산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]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427037" y="5028682"/>
            <a:ext cx="8556096" cy="4385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해수의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온도차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에너지를 이용한 지역 냉난방 시스템 구축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-&gt;Condo,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여관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공동주택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학교 등 공급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449262" y="4690024"/>
            <a:ext cx="469000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5"/>
              </a:buBlip>
              <a:defRPr/>
            </a:pPr>
            <a:r>
              <a:rPr lang="ko-KR" altLang="en-US" sz="1600" b="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해수열원 집단에너지 공급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[25,700 TOE/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년 생산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]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427038" y="5892271"/>
            <a:ext cx="5880629" cy="7848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건물 또는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주택단지내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신재생에너지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생산설비구축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태양광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1,503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호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태양열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2,214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호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소형풍력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500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호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지열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1,500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호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449262" y="5555134"/>
            <a:ext cx="4537605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1593903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marL="266700" indent="-266700" algn="l">
              <a:lnSpc>
                <a:spcPct val="120000"/>
              </a:lnSpc>
              <a:buFontTx/>
              <a:buBlip>
                <a:blip r:embed="rId5"/>
              </a:buBlip>
              <a:defRPr/>
            </a:pPr>
            <a:r>
              <a:rPr lang="ko-KR" altLang="en-US" sz="1600" b="0" dirty="0" err="1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신재생에너지</a:t>
            </a:r>
            <a:r>
              <a:rPr lang="ko-KR" altLang="en-US" sz="1600" b="0" dirty="0" smtClean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rPr>
              <a:t> 보급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(20,352TOE/</a:t>
            </a:r>
            <a:r>
              <a:rPr lang="ko-KR" altLang="en-US" sz="1600" b="0" dirty="0" smtClean="0">
                <a:latin typeface="HY헤드라인M" pitchFamily="18" charset="-127"/>
                <a:ea typeface="HY헤드라인M" pitchFamily="18" charset="-127"/>
              </a:rPr>
              <a:t>년 생산</a:t>
            </a:r>
            <a:r>
              <a:rPr lang="en-US" altLang="ko-KR" sz="1600" b="0" dirty="0" smtClean="0">
                <a:latin typeface="HY헤드라인M" pitchFamily="18" charset="-127"/>
                <a:ea typeface="HY헤드라인M" pitchFamily="18" charset="-127"/>
              </a:rPr>
              <a:t>]</a:t>
            </a:r>
            <a:endParaRPr lang="ko-KR" altLang="en-US" sz="1600" b="0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9" name="그룹 47"/>
          <p:cNvGrpSpPr/>
          <p:nvPr/>
        </p:nvGrpSpPr>
        <p:grpSpPr>
          <a:xfrm>
            <a:off x="516475" y="3230462"/>
            <a:ext cx="4576246" cy="1337206"/>
            <a:chOff x="516475" y="3107233"/>
            <a:chExt cx="4576246" cy="1337206"/>
          </a:xfrm>
        </p:grpSpPr>
        <p:grpSp>
          <p:nvGrpSpPr>
            <p:cNvPr id="11" name="Group 92"/>
            <p:cNvGrpSpPr>
              <a:grpSpLocks/>
            </p:cNvGrpSpPr>
            <p:nvPr/>
          </p:nvGrpSpPr>
          <p:grpSpPr bwMode="auto">
            <a:xfrm>
              <a:off x="4710232" y="3288126"/>
              <a:ext cx="382489" cy="615058"/>
              <a:chOff x="3777" y="1986"/>
              <a:chExt cx="339" cy="546"/>
            </a:xfrm>
          </p:grpSpPr>
          <p:sp>
            <p:nvSpPr>
              <p:cNvPr id="40" name="AutoShape 93"/>
              <p:cNvSpPr>
                <a:spLocks noChangeArrowheads="1"/>
              </p:cNvSpPr>
              <p:nvPr/>
            </p:nvSpPr>
            <p:spPr bwMode="auto">
              <a:xfrm rot="-5400000" flipH="1" flipV="1">
                <a:off x="3755" y="2140"/>
                <a:ext cx="351" cy="219"/>
              </a:xfrm>
              <a:prstGeom prst="roundRect">
                <a:avLst>
                  <a:gd name="adj" fmla="val 27532"/>
                </a:avLst>
              </a:prstGeom>
              <a:solidFill>
                <a:schemeClr val="bg1"/>
              </a:solidFill>
              <a:ln w="9525">
                <a:solidFill>
                  <a:srgbClr val="3366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AutoShape 94"/>
              <p:cNvSpPr>
                <a:spLocks noChangeArrowheads="1"/>
              </p:cNvSpPr>
              <p:nvPr/>
            </p:nvSpPr>
            <p:spPr bwMode="auto">
              <a:xfrm rot="-5400000" flipH="1" flipV="1">
                <a:off x="3920" y="2285"/>
                <a:ext cx="174" cy="219"/>
              </a:xfrm>
              <a:prstGeom prst="roundRect">
                <a:avLst>
                  <a:gd name="adj" fmla="val 21741"/>
                </a:avLst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" name="AutoShape 95"/>
              <p:cNvSpPr>
                <a:spLocks noChangeArrowheads="1"/>
              </p:cNvSpPr>
              <p:nvPr/>
            </p:nvSpPr>
            <p:spPr bwMode="auto">
              <a:xfrm rot="-5400000" flipH="1" flipV="1">
                <a:off x="3598" y="2165"/>
                <a:ext cx="546" cy="187"/>
              </a:xfrm>
              <a:prstGeom prst="roundRect">
                <a:avLst>
                  <a:gd name="adj" fmla="val 21741"/>
                </a:avLst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2" name="Oval 97"/>
            <p:cNvSpPr>
              <a:spLocks noChangeArrowheads="1"/>
            </p:cNvSpPr>
            <p:nvPr/>
          </p:nvSpPr>
          <p:spPr bwMode="auto">
            <a:xfrm>
              <a:off x="517593" y="3124130"/>
              <a:ext cx="229012" cy="21853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3366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98"/>
            <p:cNvSpPr>
              <a:spLocks noChangeArrowheads="1"/>
            </p:cNvSpPr>
            <p:nvPr/>
          </p:nvSpPr>
          <p:spPr bwMode="auto">
            <a:xfrm>
              <a:off x="637176" y="3124130"/>
              <a:ext cx="277522" cy="21853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Line 99"/>
            <p:cNvSpPr>
              <a:spLocks noChangeShapeType="1"/>
            </p:cNvSpPr>
            <p:nvPr/>
          </p:nvSpPr>
          <p:spPr bwMode="auto">
            <a:xfrm>
              <a:off x="615741" y="3342666"/>
              <a:ext cx="4311859" cy="45719"/>
            </a:xfrm>
            <a:prstGeom prst="line">
              <a:avLst/>
            </a:prstGeom>
            <a:noFill/>
            <a:ln w="12700">
              <a:solidFill>
                <a:srgbClr val="336699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AutoShape 101"/>
            <p:cNvSpPr>
              <a:spLocks noChangeArrowheads="1"/>
            </p:cNvSpPr>
            <p:nvPr/>
          </p:nvSpPr>
          <p:spPr bwMode="auto">
            <a:xfrm>
              <a:off x="637176" y="3126383"/>
              <a:ext cx="3697758" cy="214031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C4D8EC"/>
                </a:gs>
              </a:gsLst>
              <a:lin ang="0" scaled="1"/>
            </a:gra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 b="0" dirty="0" smtClean="0">
                  <a:solidFill>
                    <a:schemeClr val="accent2"/>
                  </a:solidFill>
                  <a:latin typeface="휴먼엑스포" pitchFamily="18" charset="-127"/>
                  <a:ea typeface="휴먼엑스포" pitchFamily="18" charset="-127"/>
                </a:rPr>
                <a:t>  해양 </a:t>
              </a:r>
              <a:r>
                <a:rPr lang="ko-KR" altLang="en-US" sz="1400" b="0" dirty="0" err="1" smtClean="0">
                  <a:solidFill>
                    <a:schemeClr val="accent2"/>
                  </a:solidFill>
                  <a:latin typeface="휴먼엑스포" pitchFamily="18" charset="-127"/>
                  <a:ea typeface="휴먼엑스포" pitchFamily="18" charset="-127"/>
                </a:rPr>
                <a:t>바이오매스</a:t>
              </a:r>
              <a:r>
                <a:rPr lang="ko-KR" altLang="en-US" sz="1400" b="0" dirty="0" smtClean="0">
                  <a:solidFill>
                    <a:schemeClr val="accent2"/>
                  </a:solidFill>
                  <a:latin typeface="휴먼엑스포" pitchFamily="18" charset="-127"/>
                  <a:ea typeface="휴먼엑스포" pitchFamily="18" charset="-127"/>
                </a:rPr>
                <a:t> 원료</a:t>
              </a:r>
              <a:r>
                <a:rPr lang="en-US" altLang="ko-KR" sz="1400" b="0" dirty="0" smtClean="0">
                  <a:solidFill>
                    <a:schemeClr val="accent2"/>
                  </a:solidFill>
                  <a:latin typeface="휴먼엑스포" pitchFamily="18" charset="-127"/>
                  <a:ea typeface="휴먼엑스포" pitchFamily="18" charset="-127"/>
                </a:rPr>
                <a:t>(</a:t>
              </a:r>
              <a:r>
                <a:rPr lang="ko-KR" altLang="en-US" sz="1400" b="0" dirty="0" smtClean="0">
                  <a:solidFill>
                    <a:schemeClr val="accent2"/>
                  </a:solidFill>
                  <a:latin typeface="휴먼엑스포" pitchFamily="18" charset="-127"/>
                  <a:ea typeface="휴먼엑스포" pitchFamily="18" charset="-127"/>
                </a:rPr>
                <a:t>해조류</a:t>
              </a:r>
              <a:r>
                <a:rPr lang="en-US" altLang="ko-KR" sz="1400" b="0" dirty="0" smtClean="0">
                  <a:solidFill>
                    <a:schemeClr val="accent2"/>
                  </a:solidFill>
                  <a:latin typeface="휴먼엑스포" pitchFamily="18" charset="-127"/>
                  <a:ea typeface="휴먼엑스포" pitchFamily="18" charset="-127"/>
                </a:rPr>
                <a:t>) </a:t>
              </a:r>
              <a:r>
                <a:rPr lang="ko-KR" altLang="en-US" sz="1400" b="0" dirty="0" smtClean="0">
                  <a:solidFill>
                    <a:schemeClr val="accent2"/>
                  </a:solidFill>
                  <a:latin typeface="휴먼엑스포" pitchFamily="18" charset="-127"/>
                  <a:ea typeface="휴먼엑스포" pitchFamily="18" charset="-127"/>
                </a:rPr>
                <a:t>생산단지</a:t>
              </a:r>
              <a:endParaRPr lang="ko-KR" altLang="en-US" sz="1400" b="0" dirty="0">
                <a:solidFill>
                  <a:schemeClr val="accent2"/>
                </a:solidFill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37" name="Line 102"/>
            <p:cNvSpPr>
              <a:spLocks noChangeShapeType="1"/>
            </p:cNvSpPr>
            <p:nvPr/>
          </p:nvSpPr>
          <p:spPr bwMode="auto">
            <a:xfrm>
              <a:off x="615741" y="3124130"/>
              <a:ext cx="166964" cy="0"/>
            </a:xfrm>
            <a:prstGeom prst="line">
              <a:avLst/>
            </a:prstGeom>
            <a:noFill/>
            <a:ln w="12700">
              <a:solidFill>
                <a:srgbClr val="336699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Oval 103"/>
            <p:cNvSpPr>
              <a:spLocks noChangeArrowheads="1"/>
            </p:cNvSpPr>
            <p:nvPr/>
          </p:nvSpPr>
          <p:spPr bwMode="auto">
            <a:xfrm>
              <a:off x="4184367" y="3107233"/>
              <a:ext cx="197424" cy="2523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AutoShape 106"/>
            <p:cNvSpPr>
              <a:spLocks noChangeArrowheads="1"/>
            </p:cNvSpPr>
            <p:nvPr/>
          </p:nvSpPr>
          <p:spPr bwMode="auto">
            <a:xfrm>
              <a:off x="516475" y="3432859"/>
              <a:ext cx="4470392" cy="1011580"/>
            </a:xfrm>
            <a:prstGeom prst="roundRect">
              <a:avLst>
                <a:gd name="adj" fmla="val 7306"/>
              </a:avLst>
            </a:prstGeom>
            <a:solidFill>
              <a:srgbClr val="E1F4F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r>
                <a:rPr lang="ko-KR" altLang="en-US" sz="1300" b="0" dirty="0" smtClean="0">
                  <a:solidFill>
                    <a:schemeClr val="accent2"/>
                  </a:solidFill>
                </a:rPr>
                <a:t>사업면적 </a:t>
              </a:r>
              <a:r>
                <a:rPr lang="en-US" altLang="ko-KR" sz="1300" b="0" dirty="0" smtClean="0">
                  <a:solidFill>
                    <a:schemeClr val="accent2"/>
                  </a:solidFill>
                </a:rPr>
                <a:t>: </a:t>
              </a:r>
              <a:r>
                <a:rPr lang="ko-KR" altLang="en-US" sz="1300" b="0" dirty="0" smtClean="0">
                  <a:solidFill>
                    <a:schemeClr val="accent2"/>
                  </a:solidFill>
                </a:rPr>
                <a:t>인공 </a:t>
              </a:r>
              <a:r>
                <a:rPr lang="ko-KR" altLang="en-US" sz="1300" b="0" dirty="0" err="1" smtClean="0">
                  <a:solidFill>
                    <a:schemeClr val="accent2"/>
                  </a:solidFill>
                </a:rPr>
                <a:t>해저숲</a:t>
              </a:r>
              <a:r>
                <a:rPr lang="ko-KR" altLang="en-US" sz="1300" b="0" dirty="0" smtClean="0">
                  <a:solidFill>
                    <a:schemeClr val="accent2"/>
                  </a:solidFill>
                </a:rPr>
                <a:t> 조성 </a:t>
              </a:r>
              <a:r>
                <a:rPr lang="en-US" altLang="ko-KR" sz="1300" b="0" dirty="0" smtClean="0">
                  <a:solidFill>
                    <a:schemeClr val="accent2"/>
                  </a:solidFill>
                </a:rPr>
                <a:t>500ha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300" b="0" dirty="0" smtClean="0">
                  <a:solidFill>
                    <a:schemeClr val="accent2"/>
                  </a:solidFill>
                </a:rPr>
                <a:t>사업내용 </a:t>
              </a:r>
              <a:r>
                <a:rPr lang="en-US" altLang="ko-KR" sz="1300" b="0" dirty="0" smtClean="0">
                  <a:solidFill>
                    <a:schemeClr val="accent2"/>
                  </a:solidFill>
                </a:rPr>
                <a:t>: </a:t>
              </a:r>
              <a:r>
                <a:rPr lang="ko-KR" altLang="en-US" sz="1300" b="0" dirty="0" smtClean="0">
                  <a:solidFill>
                    <a:schemeClr val="accent2"/>
                  </a:solidFill>
                </a:rPr>
                <a:t>국내 </a:t>
              </a:r>
              <a:r>
                <a:rPr lang="ko-KR" altLang="en-US" sz="1300" b="0" dirty="0" err="1" smtClean="0">
                  <a:solidFill>
                    <a:schemeClr val="accent2"/>
                  </a:solidFill>
                </a:rPr>
                <a:t>해양바이오</a:t>
              </a:r>
              <a:r>
                <a:rPr lang="ko-KR" altLang="en-US" sz="1300" b="0" dirty="0" smtClean="0">
                  <a:solidFill>
                    <a:schemeClr val="accent2"/>
                  </a:solidFill>
                </a:rPr>
                <a:t> 원료를 재배</a:t>
              </a:r>
              <a:r>
                <a:rPr lang="en-US" altLang="ko-KR" sz="1300" b="0" dirty="0" smtClean="0">
                  <a:solidFill>
                    <a:schemeClr val="accent2"/>
                  </a:solidFill>
                </a:rPr>
                <a:t>,</a:t>
              </a:r>
              <a:r>
                <a:rPr lang="ko-KR" altLang="en-US" sz="1300" b="0" dirty="0" smtClean="0">
                  <a:solidFill>
                    <a:schemeClr val="accent2"/>
                  </a:solidFill>
                </a:rPr>
                <a:t>채취하기 위하여</a:t>
              </a:r>
              <a:endParaRPr lang="en-US" altLang="ko-KR" sz="1300" b="0" dirty="0" smtClean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b="0" dirty="0" smtClean="0">
                  <a:solidFill>
                    <a:schemeClr val="accent2"/>
                  </a:solidFill>
                </a:rPr>
                <a:t>              </a:t>
              </a:r>
              <a:r>
                <a:rPr lang="ko-KR" altLang="en-US" sz="1300" b="0" dirty="0" smtClean="0">
                  <a:solidFill>
                    <a:schemeClr val="accent2"/>
                  </a:solidFill>
                </a:rPr>
                <a:t> 우뭇가사리 양식</a:t>
              </a:r>
              <a:r>
                <a:rPr lang="en-US" altLang="ko-KR" sz="1300" b="0" dirty="0" smtClean="0">
                  <a:solidFill>
                    <a:schemeClr val="accent2"/>
                  </a:solidFill>
                </a:rPr>
                <a:t>(</a:t>
              </a:r>
              <a:r>
                <a:rPr lang="ko-KR" altLang="en-US" sz="1300" b="0" dirty="0" smtClean="0">
                  <a:solidFill>
                    <a:schemeClr val="accent2"/>
                  </a:solidFill>
                </a:rPr>
                <a:t>년 </a:t>
              </a:r>
              <a:r>
                <a:rPr lang="en-US" altLang="ko-KR" sz="1300" b="0" dirty="0" smtClean="0">
                  <a:solidFill>
                    <a:schemeClr val="accent2"/>
                  </a:solidFill>
                </a:rPr>
                <a:t>3~4</a:t>
              </a:r>
              <a:r>
                <a:rPr lang="ko-KR" altLang="en-US" sz="1300" b="0" dirty="0" smtClean="0">
                  <a:solidFill>
                    <a:schemeClr val="accent2"/>
                  </a:solidFill>
                </a:rPr>
                <a:t>회 수확가능</a:t>
              </a:r>
              <a:r>
                <a:rPr lang="en-US" altLang="ko-KR" sz="1300" b="0" dirty="0" smtClean="0">
                  <a:solidFill>
                    <a:schemeClr val="accent2"/>
                  </a:solidFill>
                </a:rPr>
                <a:t>)</a:t>
              </a:r>
              <a:endParaRPr lang="ko-KR" altLang="en-US" sz="1300" b="0" dirty="0">
                <a:solidFill>
                  <a:schemeClr val="accent2"/>
                </a:solidFill>
              </a:endParaRPr>
            </a:p>
          </p:txBody>
        </p:sp>
        <p:cxnSp>
          <p:nvCxnSpPr>
            <p:cNvPr id="45" name="직선 연결선 44"/>
            <p:cNvCxnSpPr>
              <a:stCxn id="40" idx="0"/>
            </p:cNvCxnSpPr>
            <p:nvPr/>
          </p:nvCxnSpPr>
          <p:spPr bwMode="auto">
            <a:xfrm>
              <a:off x="5006972" y="3584954"/>
              <a:ext cx="5295" cy="826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7070256" descr="EMB00000fc4645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26824" y="1708604"/>
            <a:ext cx="1977420" cy="135079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5015620" y="2799785"/>
            <a:ext cx="14666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 아래 </a:t>
            </a:r>
            <a:r>
              <a:rPr lang="en-US" altLang="ko-KR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: </a:t>
            </a:r>
            <a:r>
              <a:rPr lang="ko-KR" altLang="en-US" sz="15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위치도</a:t>
            </a:r>
            <a:endParaRPr lang="ko-KR" altLang="en-US" sz="1500" b="0" dirty="0">
              <a:latin typeface="HY나무B" pitchFamily="18" charset="-127"/>
              <a:ea typeface="HY나무B" pitchFamily="18" charset="-127"/>
              <a:cs typeface="Arial Unicode MS" pitchFamily="50" charset="-127"/>
            </a:endParaRPr>
          </a:p>
        </p:txBody>
      </p:sp>
      <p:grpSp>
        <p:nvGrpSpPr>
          <p:cNvPr id="12" name="Group 47"/>
          <p:cNvGrpSpPr>
            <a:grpSpLocks/>
          </p:cNvGrpSpPr>
          <p:nvPr/>
        </p:nvGrpSpPr>
        <p:grpSpPr bwMode="auto">
          <a:xfrm rot="16200000">
            <a:off x="6490749" y="2867517"/>
            <a:ext cx="261918" cy="185750"/>
            <a:chOff x="1741" y="5532"/>
            <a:chExt cx="252" cy="388"/>
          </a:xfrm>
        </p:grpSpPr>
        <p:sp>
          <p:nvSpPr>
            <p:cNvPr id="43" name="Freeform 48"/>
            <p:cNvSpPr>
              <a:spLocks/>
            </p:cNvSpPr>
            <p:nvPr/>
          </p:nvSpPr>
          <p:spPr bwMode="auto">
            <a:xfrm rot="5400000" flipH="1">
              <a:off x="1691" y="5618"/>
              <a:ext cx="388" cy="216"/>
            </a:xfrm>
            <a:custGeom>
              <a:avLst/>
              <a:gdLst>
                <a:gd name="T0" fmla="*/ 3 w 1924"/>
                <a:gd name="T1" fmla="*/ 0 h 1281"/>
                <a:gd name="T2" fmla="*/ 13 w 1924"/>
                <a:gd name="T3" fmla="*/ 0 h 1281"/>
                <a:gd name="T4" fmla="*/ 13 w 1924"/>
                <a:gd name="T5" fmla="*/ 3 h 1281"/>
                <a:gd name="T6" fmla="*/ 16 w 1924"/>
                <a:gd name="T7" fmla="*/ 3 h 1281"/>
                <a:gd name="T8" fmla="*/ 8 w 1924"/>
                <a:gd name="T9" fmla="*/ 6 h 1281"/>
                <a:gd name="T10" fmla="*/ 0 w 1924"/>
                <a:gd name="T11" fmla="*/ 3 h 1281"/>
                <a:gd name="T12" fmla="*/ 2 w 1924"/>
                <a:gd name="T13" fmla="*/ 3 h 1281"/>
                <a:gd name="T14" fmla="*/ 3 w 1924"/>
                <a:gd name="T15" fmla="*/ 0 h 12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4"/>
                <a:gd name="T25" fmla="*/ 0 h 1281"/>
                <a:gd name="T26" fmla="*/ 1924 w 1924"/>
                <a:gd name="T27" fmla="*/ 1281 h 12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4" h="1281">
                  <a:moveTo>
                    <a:pt x="408" y="0"/>
                  </a:moveTo>
                  <a:lnTo>
                    <a:pt x="1515" y="0"/>
                  </a:lnTo>
                  <a:lnTo>
                    <a:pt x="1632" y="699"/>
                  </a:lnTo>
                  <a:lnTo>
                    <a:pt x="1924" y="699"/>
                  </a:lnTo>
                  <a:lnTo>
                    <a:pt x="962" y="1281"/>
                  </a:lnTo>
                  <a:lnTo>
                    <a:pt x="0" y="699"/>
                  </a:lnTo>
                  <a:lnTo>
                    <a:pt x="292" y="699"/>
                  </a:lnTo>
                  <a:lnTo>
                    <a:pt x="408" y="0"/>
                  </a:lnTo>
                  <a:close/>
                </a:path>
              </a:pathLst>
            </a:custGeom>
            <a:gradFill rotWithShape="0">
              <a:gsLst>
                <a:gs pos="0">
                  <a:srgbClr val="CF6D9E"/>
                </a:gs>
                <a:gs pos="100000">
                  <a:srgbClr val="F2D7E4"/>
                </a:gs>
              </a:gsLst>
              <a:lin ang="0" scaled="1"/>
            </a:gradFill>
            <a:ln w="4826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 rot="5400000" flipH="1">
              <a:off x="1713" y="5754"/>
              <a:ext cx="194" cy="137"/>
            </a:xfrm>
            <a:custGeom>
              <a:avLst/>
              <a:gdLst>
                <a:gd name="T0" fmla="*/ 0 w 962"/>
                <a:gd name="T1" fmla="*/ 0 h 814"/>
                <a:gd name="T2" fmla="*/ 8 w 962"/>
                <a:gd name="T3" fmla="*/ 3 h 814"/>
                <a:gd name="T4" fmla="*/ 8 w 962"/>
                <a:gd name="T5" fmla="*/ 4 h 814"/>
                <a:gd name="T6" fmla="*/ 0 w 962"/>
                <a:gd name="T7" fmla="*/ 1 h 814"/>
                <a:gd name="T8" fmla="*/ 0 w 962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0"/>
                  </a:moveTo>
                  <a:lnTo>
                    <a:pt x="962" y="582"/>
                  </a:lnTo>
                  <a:lnTo>
                    <a:pt x="962" y="81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auto">
            <a:xfrm rot="5400000" flipH="1">
              <a:off x="1712" y="5563"/>
              <a:ext cx="195" cy="137"/>
            </a:xfrm>
            <a:custGeom>
              <a:avLst/>
              <a:gdLst>
                <a:gd name="T0" fmla="*/ 0 w 962"/>
                <a:gd name="T1" fmla="*/ 3 h 814"/>
                <a:gd name="T2" fmla="*/ 0 w 962"/>
                <a:gd name="T3" fmla="*/ 4 h 814"/>
                <a:gd name="T4" fmla="*/ 8 w 962"/>
                <a:gd name="T5" fmla="*/ 1 h 814"/>
                <a:gd name="T6" fmla="*/ 8 w 962"/>
                <a:gd name="T7" fmla="*/ 0 h 814"/>
                <a:gd name="T8" fmla="*/ 0 w 962"/>
                <a:gd name="T9" fmla="*/ 3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582"/>
                  </a:moveTo>
                  <a:lnTo>
                    <a:pt x="0" y="814"/>
                  </a:lnTo>
                  <a:lnTo>
                    <a:pt x="962" y="174"/>
                  </a:lnTo>
                  <a:lnTo>
                    <a:pt x="962" y="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033727" y="2120775"/>
            <a:ext cx="144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右 </a:t>
            </a:r>
            <a:r>
              <a:rPr lang="en-US" altLang="ko-KR" sz="14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: </a:t>
            </a:r>
            <a:r>
              <a:rPr lang="ko-KR" altLang="en-US" sz="1400" b="0" dirty="0" smtClean="0">
                <a:latin typeface="HY나무B" pitchFamily="18" charset="-127"/>
                <a:ea typeface="HY나무B" pitchFamily="18" charset="-127"/>
                <a:cs typeface="Arial Unicode MS" pitchFamily="50" charset="-127"/>
              </a:rPr>
              <a:t>우뭇가사리</a:t>
            </a:r>
            <a:endParaRPr lang="ko-KR" altLang="en-US" sz="1400" b="0" dirty="0">
              <a:latin typeface="HY나무B" pitchFamily="18" charset="-127"/>
              <a:ea typeface="HY나무B" pitchFamily="18" charset="-127"/>
              <a:cs typeface="Arial Unicode MS" pitchFamily="50" charset="-127"/>
            </a:endParaRPr>
          </a:p>
        </p:txBody>
      </p:sp>
      <p:grpSp>
        <p:nvGrpSpPr>
          <p:cNvPr id="13" name="Group 47"/>
          <p:cNvGrpSpPr>
            <a:grpSpLocks/>
          </p:cNvGrpSpPr>
          <p:nvPr/>
        </p:nvGrpSpPr>
        <p:grpSpPr bwMode="auto">
          <a:xfrm rot="10800000">
            <a:off x="6490749" y="2188507"/>
            <a:ext cx="261918" cy="185750"/>
            <a:chOff x="1741" y="5532"/>
            <a:chExt cx="252" cy="388"/>
          </a:xfrm>
        </p:grpSpPr>
        <p:sp>
          <p:nvSpPr>
            <p:cNvPr id="50" name="Freeform 48"/>
            <p:cNvSpPr>
              <a:spLocks/>
            </p:cNvSpPr>
            <p:nvPr/>
          </p:nvSpPr>
          <p:spPr bwMode="auto">
            <a:xfrm rot="5400000" flipH="1">
              <a:off x="1691" y="5618"/>
              <a:ext cx="388" cy="216"/>
            </a:xfrm>
            <a:custGeom>
              <a:avLst/>
              <a:gdLst>
                <a:gd name="T0" fmla="*/ 3 w 1924"/>
                <a:gd name="T1" fmla="*/ 0 h 1281"/>
                <a:gd name="T2" fmla="*/ 13 w 1924"/>
                <a:gd name="T3" fmla="*/ 0 h 1281"/>
                <a:gd name="T4" fmla="*/ 13 w 1924"/>
                <a:gd name="T5" fmla="*/ 3 h 1281"/>
                <a:gd name="T6" fmla="*/ 16 w 1924"/>
                <a:gd name="T7" fmla="*/ 3 h 1281"/>
                <a:gd name="T8" fmla="*/ 8 w 1924"/>
                <a:gd name="T9" fmla="*/ 6 h 1281"/>
                <a:gd name="T10" fmla="*/ 0 w 1924"/>
                <a:gd name="T11" fmla="*/ 3 h 1281"/>
                <a:gd name="T12" fmla="*/ 2 w 1924"/>
                <a:gd name="T13" fmla="*/ 3 h 1281"/>
                <a:gd name="T14" fmla="*/ 3 w 1924"/>
                <a:gd name="T15" fmla="*/ 0 h 12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4"/>
                <a:gd name="T25" fmla="*/ 0 h 1281"/>
                <a:gd name="T26" fmla="*/ 1924 w 1924"/>
                <a:gd name="T27" fmla="*/ 1281 h 12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4" h="1281">
                  <a:moveTo>
                    <a:pt x="408" y="0"/>
                  </a:moveTo>
                  <a:lnTo>
                    <a:pt x="1515" y="0"/>
                  </a:lnTo>
                  <a:lnTo>
                    <a:pt x="1632" y="699"/>
                  </a:lnTo>
                  <a:lnTo>
                    <a:pt x="1924" y="699"/>
                  </a:lnTo>
                  <a:lnTo>
                    <a:pt x="962" y="1281"/>
                  </a:lnTo>
                  <a:lnTo>
                    <a:pt x="0" y="699"/>
                  </a:lnTo>
                  <a:lnTo>
                    <a:pt x="292" y="699"/>
                  </a:lnTo>
                  <a:lnTo>
                    <a:pt x="408" y="0"/>
                  </a:lnTo>
                  <a:close/>
                </a:path>
              </a:pathLst>
            </a:custGeom>
            <a:gradFill rotWithShape="0">
              <a:gsLst>
                <a:gs pos="0">
                  <a:srgbClr val="CF6D9E"/>
                </a:gs>
                <a:gs pos="100000">
                  <a:srgbClr val="F2D7E4"/>
                </a:gs>
              </a:gsLst>
              <a:lin ang="0" scaled="1"/>
            </a:gradFill>
            <a:ln w="4826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 rot="5400000" flipH="1">
              <a:off x="1713" y="5754"/>
              <a:ext cx="194" cy="137"/>
            </a:xfrm>
            <a:custGeom>
              <a:avLst/>
              <a:gdLst>
                <a:gd name="T0" fmla="*/ 0 w 962"/>
                <a:gd name="T1" fmla="*/ 0 h 814"/>
                <a:gd name="T2" fmla="*/ 8 w 962"/>
                <a:gd name="T3" fmla="*/ 3 h 814"/>
                <a:gd name="T4" fmla="*/ 8 w 962"/>
                <a:gd name="T5" fmla="*/ 4 h 814"/>
                <a:gd name="T6" fmla="*/ 0 w 962"/>
                <a:gd name="T7" fmla="*/ 1 h 814"/>
                <a:gd name="T8" fmla="*/ 0 w 962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0"/>
                  </a:moveTo>
                  <a:lnTo>
                    <a:pt x="962" y="582"/>
                  </a:lnTo>
                  <a:lnTo>
                    <a:pt x="962" y="81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 rot="5400000" flipH="1">
              <a:off x="1712" y="5563"/>
              <a:ext cx="195" cy="137"/>
            </a:xfrm>
            <a:custGeom>
              <a:avLst/>
              <a:gdLst>
                <a:gd name="T0" fmla="*/ 0 w 962"/>
                <a:gd name="T1" fmla="*/ 3 h 814"/>
                <a:gd name="T2" fmla="*/ 0 w 962"/>
                <a:gd name="T3" fmla="*/ 4 h 814"/>
                <a:gd name="T4" fmla="*/ 8 w 962"/>
                <a:gd name="T5" fmla="*/ 1 h 814"/>
                <a:gd name="T6" fmla="*/ 8 w 962"/>
                <a:gd name="T7" fmla="*/ 0 h 814"/>
                <a:gd name="T8" fmla="*/ 0 w 962"/>
                <a:gd name="T9" fmla="*/ 3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2"/>
                <a:gd name="T16" fmla="*/ 0 h 814"/>
                <a:gd name="T17" fmla="*/ 962 w 962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2" h="814">
                  <a:moveTo>
                    <a:pt x="0" y="582"/>
                  </a:moveTo>
                  <a:lnTo>
                    <a:pt x="0" y="814"/>
                  </a:lnTo>
                  <a:lnTo>
                    <a:pt x="962" y="174"/>
                  </a:lnTo>
                  <a:lnTo>
                    <a:pt x="962" y="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CF6D9E"/>
            </a:solidFill>
            <a:ln w="4763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40378" y="90785"/>
            <a:ext cx="65614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저탄소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에너지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31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3" name="그룹 148"/>
          <p:cNvGrpSpPr/>
          <p:nvPr/>
        </p:nvGrpSpPr>
        <p:grpSpPr>
          <a:xfrm>
            <a:off x="666751" y="1362075"/>
            <a:ext cx="1976861" cy="419100"/>
            <a:chOff x="666751" y="1362075"/>
            <a:chExt cx="2019300" cy="419100"/>
          </a:xfrm>
        </p:grpSpPr>
        <p:pic>
          <p:nvPicPr>
            <p:cNvPr id="54" name="Picture 139" descr="그림2-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676275" y="1381125"/>
              <a:ext cx="20097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err="1" smtClean="0"/>
                <a:t>신재생</a:t>
              </a:r>
              <a:r>
                <a:rPr lang="ko-KR" altLang="en-US" sz="1600" b="0" dirty="0" smtClean="0"/>
                <a:t> 에너지</a:t>
              </a:r>
              <a:endParaRPr lang="ko-KR" altLang="en-US" sz="1600" b="0" dirty="0"/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 descr="219"/>
          <p:cNvPicPr>
            <a:picLocks noChangeAspect="1" noChangeArrowheads="1"/>
          </p:cNvPicPr>
          <p:nvPr/>
        </p:nvPicPr>
        <p:blipFill>
          <a:blip r:embed="rId2"/>
          <a:srcRect b="7178"/>
          <a:stretch>
            <a:fillRect/>
          </a:stretch>
        </p:blipFill>
        <p:spPr bwMode="auto">
          <a:xfrm>
            <a:off x="0" y="1085850"/>
            <a:ext cx="9144000" cy="5772150"/>
          </a:xfrm>
          <a:prstGeom prst="rect">
            <a:avLst/>
          </a:prstGeom>
          <a:noFill/>
        </p:spPr>
      </p:pic>
      <p:sp>
        <p:nvSpPr>
          <p:cNvPr id="15" name="AutoShape 2"/>
          <p:cNvSpPr>
            <a:spLocks noChangeArrowheads="1"/>
          </p:cNvSpPr>
          <p:nvPr/>
        </p:nvSpPr>
        <p:spPr bwMode="auto">
          <a:xfrm>
            <a:off x="419100" y="1570039"/>
            <a:ext cx="8613775" cy="3040062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93283" y="136842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427038" y="1741488"/>
            <a:ext cx="8507412" cy="7848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전력사용 절감 위해 가로등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교통신호등 등 공공 가로시설물에 태양광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풍력 등을 활용한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신재생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SzPct val="90000"/>
            </a:pP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  에너지 설비 또는 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LED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조명 등 에너지 절약설비 도입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8" name="그룹 148"/>
          <p:cNvGrpSpPr/>
          <p:nvPr/>
        </p:nvGrpSpPr>
        <p:grpSpPr>
          <a:xfrm>
            <a:off x="666751" y="1362075"/>
            <a:ext cx="2019300" cy="419100"/>
            <a:chOff x="666751" y="1362075"/>
            <a:chExt cx="2019300" cy="419100"/>
          </a:xfrm>
        </p:grpSpPr>
        <p:pic>
          <p:nvPicPr>
            <p:cNvPr id="19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771526" y="1381125"/>
              <a:ext cx="1790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가로시설물 설치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1" name="AutoShape 2"/>
          <p:cNvSpPr>
            <a:spLocks noChangeArrowheads="1"/>
          </p:cNvSpPr>
          <p:nvPr/>
        </p:nvSpPr>
        <p:spPr bwMode="auto">
          <a:xfrm>
            <a:off x="419100" y="5018089"/>
            <a:ext cx="8613775" cy="1237856"/>
          </a:xfrm>
          <a:prstGeom prst="roundRect">
            <a:avLst>
              <a:gd name="adj" fmla="val 3023"/>
            </a:avLst>
          </a:prstGeom>
          <a:solidFill>
            <a:schemeClr val="bg1"/>
          </a:solidFill>
          <a:ln w="15875">
            <a:solidFill>
              <a:srgbClr val="66CCFF"/>
            </a:solidFill>
            <a:round/>
            <a:headEnd/>
            <a:tailEnd/>
          </a:ln>
          <a:effectLst>
            <a:outerShdw dist="71842" dir="2700000" algn="ctr" rotWithShape="0">
              <a:srgbClr val="0055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Univers" pitchFamily="34" charset="0"/>
              <a:ea typeface="굴림" charset="-127"/>
            </a:endParaRPr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493283" y="4816475"/>
            <a:ext cx="8472917" cy="376238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ct val="50000"/>
              </a:spcBef>
            </a:pPr>
            <a:r>
              <a:rPr lang="en-US" altLang="ko-KR" sz="1600"/>
              <a:t> 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427038" y="5289126"/>
            <a:ext cx="8507412" cy="7309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0000"/>
              <a:buBlip>
                <a:blip r:embed="rId3"/>
              </a:buBlip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에너지 사용 최적화에 따른 온실가스 배출저감을 위해 고효율 에너지 이용시스템 및 설비설치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   </a:t>
            </a:r>
          </a:p>
          <a:p>
            <a:pPr>
              <a:lnSpc>
                <a:spcPct val="150000"/>
              </a:lnSpc>
              <a:buSzPct val="90000"/>
            </a:pP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sz="1500" b="0" dirty="0" err="1" smtClean="0">
                <a:latin typeface="HY헤드라인M" pitchFamily="18" charset="-127"/>
                <a:ea typeface="HY헤드라인M" pitchFamily="18" charset="-127"/>
              </a:rPr>
              <a:t>신재생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 에너지 이용계획</a:t>
            </a:r>
            <a:r>
              <a:rPr lang="en-US" altLang="ko-KR" sz="1500" b="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500" b="0" dirty="0" smtClean="0">
                <a:latin typeface="HY헤드라인M" pitchFamily="18" charset="-127"/>
                <a:ea typeface="HY헤드라인M" pitchFamily="18" charset="-127"/>
              </a:rPr>
              <a:t>온실가스 배출 감축방안 등 </a:t>
            </a:r>
            <a:endParaRPr lang="en-US" altLang="ko-KR" sz="15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4" name="그룹 148"/>
          <p:cNvGrpSpPr/>
          <p:nvPr/>
        </p:nvGrpSpPr>
        <p:grpSpPr>
          <a:xfrm>
            <a:off x="657225" y="4810125"/>
            <a:ext cx="2028826" cy="419100"/>
            <a:chOff x="657225" y="1362075"/>
            <a:chExt cx="2028826" cy="419100"/>
          </a:xfrm>
        </p:grpSpPr>
        <p:pic>
          <p:nvPicPr>
            <p:cNvPr id="25" name="Picture 139" descr="그림2-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6751" y="1362075"/>
              <a:ext cx="2019300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657225" y="138112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0" dirty="0" smtClean="0">
                  <a:latin typeface="HY헤드라인M" pitchFamily="18" charset="-127"/>
                  <a:ea typeface="HY헤드라인M" pitchFamily="18" charset="-127"/>
                </a:rPr>
                <a:t>에너지 이용 효율화</a:t>
              </a:r>
              <a:endParaRPr lang="ko-KR" altLang="en-US" sz="1600" b="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54274" name="Picture 2" descr="C:\DOCUME~1\a\LOCALS~1\Temp\Hnc\BinData\EMB002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79525" y="2524125"/>
            <a:ext cx="2473325" cy="1885950"/>
          </a:xfrm>
          <a:prstGeom prst="rect">
            <a:avLst/>
          </a:prstGeom>
          <a:noFill/>
        </p:spPr>
      </p:pic>
      <p:pic>
        <p:nvPicPr>
          <p:cNvPr id="54276" name="Picture 4" descr="C:\DOCUME~1\a\LOCALS~1\Temp\Hnc\BinData\EMB002b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16550" y="2524125"/>
            <a:ext cx="2460625" cy="1885950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40378" y="90785"/>
            <a:ext cx="65614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분야별 추진전략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저탄소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에너지 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2)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32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contents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8" name="그룹 7"/>
          <p:cNvGrpSpPr/>
          <p:nvPr/>
        </p:nvGrpSpPr>
        <p:grpSpPr>
          <a:xfrm>
            <a:off x="724761" y="2414216"/>
            <a:ext cx="7089775" cy="854075"/>
            <a:chOff x="501650" y="4800600"/>
            <a:chExt cx="7089775" cy="854075"/>
          </a:xfrm>
        </p:grpSpPr>
        <p:pic>
          <p:nvPicPr>
            <p:cNvPr id="9" name="Picture 12" descr="p1001"/>
            <p:cNvPicPr>
              <a:picLocks noChangeAspect="1" noChangeArrowheads="1"/>
            </p:cNvPicPr>
            <p:nvPr/>
          </p:nvPicPr>
          <p:blipFill>
            <a:blip r:embed="rId4">
              <a:lum bright="-6000" contrast="24000"/>
            </a:blip>
            <a:srcRect l="7477"/>
            <a:stretch>
              <a:fillRect/>
            </a:stretch>
          </p:blipFill>
          <p:spPr bwMode="auto">
            <a:xfrm>
              <a:off x="909639" y="4984750"/>
              <a:ext cx="6681786" cy="600075"/>
            </a:xfrm>
            <a:prstGeom prst="rect">
              <a:avLst/>
            </a:prstGeom>
            <a:noFill/>
          </p:spPr>
        </p:pic>
        <p:pic>
          <p:nvPicPr>
            <p:cNvPr id="12" name="Picture 13" descr="서울시 PT-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650" y="4800600"/>
              <a:ext cx="873125" cy="85407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/>
            <p:nvPr/>
          </p:nvSpPr>
          <p:spPr>
            <a:xfrm>
              <a:off x="1366563" y="4967585"/>
              <a:ext cx="3018775" cy="4924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60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향후 사업추진 일정</a:t>
              </a:r>
              <a:endParaRPr lang="ko-KR" altLang="en-US" sz="26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625147" y="4918381"/>
              <a:ext cx="63831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3500" dirty="0" smtClean="0">
                  <a:solidFill>
                    <a:srgbClr val="286E8C"/>
                  </a:solidFill>
                  <a:latin typeface="휴먼옛체" pitchFamily="18" charset="-127"/>
                  <a:ea typeface="휴먼옛체" pitchFamily="18" charset="-127"/>
                </a:rPr>
                <a:t>Ⅳ</a:t>
              </a:r>
              <a:endParaRPr lang="ko-KR" altLang="en-US" sz="3500" dirty="0" smtClean="0">
                <a:solidFill>
                  <a:srgbClr val="286E8C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378" y="90785"/>
            <a:ext cx="27783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향후 추진일정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4" name="Picture 63" descr="27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1276350"/>
            <a:ext cx="8143875" cy="582613"/>
          </a:xfrm>
          <a:prstGeom prst="rect">
            <a:avLst/>
          </a:prstGeom>
          <a:noFill/>
        </p:spPr>
      </p:pic>
      <p:sp>
        <p:nvSpPr>
          <p:cNvPr id="5" name="Rectangle 64"/>
          <p:cNvSpPr>
            <a:spLocks noChangeArrowheads="1"/>
          </p:cNvSpPr>
          <p:nvPr/>
        </p:nvSpPr>
        <p:spPr bwMode="auto">
          <a:xfrm>
            <a:off x="276225" y="1374675"/>
            <a:ext cx="7410450" cy="36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altLang="ko-KR" b="0" dirty="0" smtClean="0"/>
              <a:t>   2009.8.14~9.12 : </a:t>
            </a:r>
            <a:r>
              <a:rPr lang="ko-KR" altLang="en-US" b="0" dirty="0" smtClean="0"/>
              <a:t>기업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연구기관 대상 아이디어 공모</a:t>
            </a:r>
            <a:endParaRPr lang="ko-KR" altLang="en-US" b="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490538" y="1847849"/>
            <a:ext cx="8653462" cy="348813"/>
            <a:chOff x="490538" y="1847849"/>
            <a:chExt cx="8653462" cy="348813"/>
          </a:xfrm>
        </p:grpSpPr>
        <p:sp>
          <p:nvSpPr>
            <p:cNvPr id="7" name="Rectangle 75"/>
            <p:cNvSpPr>
              <a:spLocks noChangeArrowheads="1"/>
            </p:cNvSpPr>
            <p:nvPr/>
          </p:nvSpPr>
          <p:spPr bwMode="auto">
            <a:xfrm>
              <a:off x="673149" y="1847849"/>
              <a:ext cx="8470851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rgbClr val="003366"/>
                  </a:solidFill>
                </a:rPr>
                <a:t>시범도시의 지역적 특성을 고려한 창조적 아이디어 발굴</a:t>
              </a:r>
              <a:endParaRPr lang="ko-KR" altLang="en-US" sz="1600" b="0" dirty="0">
                <a:solidFill>
                  <a:srgbClr val="0066FF"/>
                </a:solidFill>
              </a:endParaRPr>
            </a:p>
          </p:txBody>
        </p:sp>
        <p:pic>
          <p:nvPicPr>
            <p:cNvPr id="8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1974849"/>
              <a:ext cx="184367" cy="166688"/>
            </a:xfrm>
            <a:prstGeom prst="rect">
              <a:avLst/>
            </a:prstGeom>
            <a:noFill/>
          </p:spPr>
        </p:pic>
      </p:grpSp>
      <p:pic>
        <p:nvPicPr>
          <p:cNvPr id="10" name="Picture 63" descr="27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4162058"/>
            <a:ext cx="8448675" cy="582613"/>
          </a:xfrm>
          <a:prstGeom prst="rect">
            <a:avLst/>
          </a:prstGeom>
          <a:noFill/>
        </p:spPr>
      </p:pic>
      <p:sp>
        <p:nvSpPr>
          <p:cNvPr id="11" name="Rectangle 64"/>
          <p:cNvSpPr>
            <a:spLocks noChangeArrowheads="1"/>
          </p:cNvSpPr>
          <p:nvPr/>
        </p:nvSpPr>
        <p:spPr bwMode="auto">
          <a:xfrm>
            <a:off x="276225" y="4260383"/>
            <a:ext cx="7686675" cy="36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altLang="ko-KR" b="0" dirty="0" smtClean="0"/>
              <a:t>   2009.9</a:t>
            </a:r>
            <a:r>
              <a:rPr lang="ko-KR" altLang="en-US" b="0" dirty="0" smtClean="0"/>
              <a:t>월</a:t>
            </a:r>
            <a:r>
              <a:rPr lang="en-US" altLang="ko-KR" b="0" dirty="0" smtClean="0"/>
              <a:t> : </a:t>
            </a:r>
            <a:r>
              <a:rPr lang="ko-KR" altLang="en-US" b="0" dirty="0" smtClean="0"/>
              <a:t>스웨덴 </a:t>
            </a:r>
            <a:r>
              <a:rPr lang="ko-KR" altLang="en-US" b="0" dirty="0" err="1" smtClean="0"/>
              <a:t>함마르비</a:t>
            </a:r>
            <a:r>
              <a:rPr lang="ko-KR" altLang="en-US" b="0" dirty="0" smtClean="0"/>
              <a:t> 등 해외 녹색도시 방문</a:t>
            </a:r>
            <a:r>
              <a:rPr lang="en-US" altLang="ko-KR" b="0" dirty="0" smtClean="0"/>
              <a:t>/</a:t>
            </a:r>
            <a:r>
              <a:rPr lang="ko-KR" altLang="en-US" b="0" dirty="0" smtClean="0"/>
              <a:t>상호 협력방안 논의</a:t>
            </a:r>
            <a:endParaRPr lang="ko-KR" altLang="en-US" b="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90500" y="5666603"/>
            <a:ext cx="8143875" cy="582613"/>
            <a:chOff x="190500" y="3495675"/>
            <a:chExt cx="8143875" cy="582613"/>
          </a:xfrm>
        </p:grpSpPr>
        <p:pic>
          <p:nvPicPr>
            <p:cNvPr id="13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3495675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14" name="Rectangle 64"/>
            <p:cNvSpPr>
              <a:spLocks noChangeArrowheads="1"/>
            </p:cNvSpPr>
            <p:nvPr/>
          </p:nvSpPr>
          <p:spPr bwMode="auto">
            <a:xfrm>
              <a:off x="276225" y="3594000"/>
              <a:ext cx="701992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   2009.10</a:t>
              </a:r>
              <a:r>
                <a:rPr lang="ko-KR" altLang="en-US" b="0" dirty="0" smtClean="0"/>
                <a:t>월</a:t>
              </a:r>
              <a:r>
                <a:rPr lang="en-US" altLang="ko-KR" b="0" dirty="0" smtClean="0"/>
                <a:t> : </a:t>
              </a:r>
              <a:r>
                <a:rPr lang="ko-KR" altLang="en-US" b="0" dirty="0" smtClean="0"/>
                <a:t>강릉시 녹색시범도시 기본계획</a:t>
              </a:r>
              <a:r>
                <a:rPr lang="en-US" altLang="ko-KR" b="0" dirty="0" smtClean="0"/>
                <a:t>, </a:t>
              </a:r>
              <a:r>
                <a:rPr lang="ko-KR" altLang="en-US" b="0" dirty="0" smtClean="0"/>
                <a:t>실시설계 용역발주</a:t>
              </a:r>
              <a:endParaRPr lang="ko-KR" altLang="en-US" b="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33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90538" y="2255258"/>
            <a:ext cx="8653462" cy="387798"/>
            <a:chOff x="490538" y="1847849"/>
            <a:chExt cx="8653462" cy="387798"/>
          </a:xfrm>
        </p:grpSpPr>
        <p:sp>
          <p:nvSpPr>
            <p:cNvPr id="29" name="Rectangle 75"/>
            <p:cNvSpPr>
              <a:spLocks noChangeArrowheads="1"/>
            </p:cNvSpPr>
            <p:nvPr/>
          </p:nvSpPr>
          <p:spPr bwMode="auto">
            <a:xfrm>
              <a:off x="673149" y="1847849"/>
              <a:ext cx="8470851" cy="3877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rgbClr val="003366"/>
                  </a:solidFill>
                </a:rPr>
                <a:t>우수 아이디어에 대해서는 기본구상에 반영하여 제안 기관 협의 후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사업화 추진 </a:t>
              </a:r>
              <a:endParaRPr lang="ko-KR" altLang="en-US" sz="1600" b="0" dirty="0">
                <a:solidFill>
                  <a:srgbClr val="0066FF"/>
                </a:solidFill>
              </a:endParaRPr>
            </a:p>
          </p:txBody>
        </p:sp>
        <p:pic>
          <p:nvPicPr>
            <p:cNvPr id="34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1974849"/>
              <a:ext cx="184367" cy="166688"/>
            </a:xfrm>
            <a:prstGeom prst="rect">
              <a:avLst/>
            </a:prstGeom>
            <a:noFill/>
          </p:spPr>
        </p:pic>
      </p:grpSp>
      <p:pic>
        <p:nvPicPr>
          <p:cNvPr id="35" name="Picture 63" descr="27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715853"/>
            <a:ext cx="8143875" cy="582613"/>
          </a:xfrm>
          <a:prstGeom prst="rect">
            <a:avLst/>
          </a:prstGeom>
          <a:noFill/>
        </p:spPr>
      </p:pic>
      <p:sp>
        <p:nvSpPr>
          <p:cNvPr id="36" name="Rectangle 64"/>
          <p:cNvSpPr>
            <a:spLocks noChangeArrowheads="1"/>
          </p:cNvSpPr>
          <p:nvPr/>
        </p:nvSpPr>
        <p:spPr bwMode="auto">
          <a:xfrm>
            <a:off x="276225" y="2814178"/>
            <a:ext cx="7410450" cy="366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altLang="ko-KR" b="0" dirty="0" smtClean="0"/>
              <a:t>   2009.9~10</a:t>
            </a:r>
            <a:r>
              <a:rPr lang="ko-KR" altLang="en-US" b="0" dirty="0" smtClean="0"/>
              <a:t>월</a:t>
            </a:r>
            <a:r>
              <a:rPr lang="en-US" altLang="ko-KR" b="0" dirty="0" smtClean="0"/>
              <a:t> : </a:t>
            </a:r>
            <a:r>
              <a:rPr lang="ko-KR" altLang="en-US" b="0" dirty="0" smtClean="0"/>
              <a:t>녹색도시 관련 각 분야별 전문가 참여 </a:t>
            </a:r>
            <a:r>
              <a:rPr lang="ko-KR" altLang="en-US" b="0" dirty="0" err="1" smtClean="0"/>
              <a:t>소그룹</a:t>
            </a:r>
            <a:r>
              <a:rPr lang="ko-KR" altLang="en-US" b="0" dirty="0" smtClean="0"/>
              <a:t> 미팅 운영</a:t>
            </a:r>
            <a:endParaRPr lang="ko-KR" altLang="en-US" b="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490538" y="3287352"/>
            <a:ext cx="8653462" cy="387798"/>
            <a:chOff x="490538" y="1847849"/>
            <a:chExt cx="8653462" cy="387798"/>
          </a:xfrm>
        </p:grpSpPr>
        <p:sp>
          <p:nvSpPr>
            <p:cNvPr id="38" name="Rectangle 75"/>
            <p:cNvSpPr>
              <a:spLocks noChangeArrowheads="1"/>
            </p:cNvSpPr>
            <p:nvPr/>
          </p:nvSpPr>
          <p:spPr bwMode="auto">
            <a:xfrm>
              <a:off x="673149" y="1847849"/>
              <a:ext cx="8470851" cy="3877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rgbClr val="003366"/>
                  </a:solidFill>
                </a:rPr>
                <a:t>녹색도시 핵심요소 전문가뿐만 아니라 관광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음악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미술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지역문화 등 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80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명 </a:t>
              </a:r>
              <a:r>
                <a:rPr lang="ko-KR" altLang="en-US" sz="1600" b="0" dirty="0" err="1" smtClean="0">
                  <a:solidFill>
                    <a:srgbClr val="003366"/>
                  </a:solidFill>
                </a:rPr>
                <a:t>전문가단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 구성</a:t>
              </a:r>
              <a:endParaRPr lang="ko-KR" altLang="en-US" sz="1600" b="0" dirty="0">
                <a:solidFill>
                  <a:srgbClr val="0066FF"/>
                </a:solidFill>
              </a:endParaRPr>
            </a:p>
          </p:txBody>
        </p:sp>
        <p:pic>
          <p:nvPicPr>
            <p:cNvPr id="39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1974849"/>
              <a:ext cx="184367" cy="166688"/>
            </a:xfrm>
            <a:prstGeom prst="rect">
              <a:avLst/>
            </a:prstGeom>
            <a:noFill/>
          </p:spPr>
        </p:pic>
      </p:grpSp>
      <p:grpSp>
        <p:nvGrpSpPr>
          <p:cNvPr id="40" name="그룹 39"/>
          <p:cNvGrpSpPr/>
          <p:nvPr/>
        </p:nvGrpSpPr>
        <p:grpSpPr>
          <a:xfrm>
            <a:off x="490538" y="3676655"/>
            <a:ext cx="8653462" cy="387798"/>
            <a:chOff x="490538" y="1847849"/>
            <a:chExt cx="8653462" cy="387798"/>
          </a:xfrm>
        </p:grpSpPr>
        <p:sp>
          <p:nvSpPr>
            <p:cNvPr id="41" name="Rectangle 75"/>
            <p:cNvSpPr>
              <a:spLocks noChangeArrowheads="1"/>
            </p:cNvSpPr>
            <p:nvPr/>
          </p:nvSpPr>
          <p:spPr bwMode="auto">
            <a:xfrm>
              <a:off x="673149" y="1847849"/>
              <a:ext cx="8470851" cy="3877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rgbClr val="003366"/>
                  </a:solidFill>
                </a:rPr>
                <a:t>매주 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2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회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3~4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명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/1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일 초청</a:t>
              </a:r>
              <a:r>
                <a:rPr lang="en-US" altLang="ko-KR" sz="1600" b="0" dirty="0" smtClean="0">
                  <a:solidFill>
                    <a:srgbClr val="003366"/>
                  </a:solidFill>
                </a:rPr>
                <a:t>, </a:t>
              </a:r>
              <a:r>
                <a:rPr lang="ko-KR" altLang="en-US" sz="1600" b="0" dirty="0" smtClean="0">
                  <a:solidFill>
                    <a:srgbClr val="003366"/>
                  </a:solidFill>
                </a:rPr>
                <a:t>독창적 아이디어 발굴 및 적용방안 모색 </a:t>
              </a:r>
              <a:endParaRPr lang="ko-KR" altLang="en-US" sz="1600" b="0" dirty="0">
                <a:solidFill>
                  <a:srgbClr val="0066FF"/>
                </a:solidFill>
              </a:endParaRPr>
            </a:p>
          </p:txBody>
        </p:sp>
        <p:pic>
          <p:nvPicPr>
            <p:cNvPr id="42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1974849"/>
              <a:ext cx="184367" cy="166688"/>
            </a:xfrm>
            <a:prstGeom prst="rect">
              <a:avLst/>
            </a:prstGeom>
            <a:noFill/>
          </p:spPr>
        </p:pic>
      </p:grpSp>
      <p:grpSp>
        <p:nvGrpSpPr>
          <p:cNvPr id="43" name="그룹 42"/>
          <p:cNvGrpSpPr/>
          <p:nvPr/>
        </p:nvGrpSpPr>
        <p:grpSpPr>
          <a:xfrm>
            <a:off x="490538" y="4797771"/>
            <a:ext cx="8653462" cy="348813"/>
            <a:chOff x="490538" y="1847849"/>
            <a:chExt cx="8653462" cy="348813"/>
          </a:xfrm>
        </p:grpSpPr>
        <p:sp>
          <p:nvSpPr>
            <p:cNvPr id="44" name="Rectangle 75"/>
            <p:cNvSpPr>
              <a:spLocks noChangeArrowheads="1"/>
            </p:cNvSpPr>
            <p:nvPr/>
          </p:nvSpPr>
          <p:spPr bwMode="auto">
            <a:xfrm>
              <a:off x="673149" y="1847849"/>
              <a:ext cx="8470851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스웨덴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독일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덴마크 등 해외 녹색도시 사례 조사 및 적용방안 모색</a:t>
              </a:r>
              <a:endParaRPr lang="ko-KR" altLang="en-US" sz="1600" b="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45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1974849"/>
              <a:ext cx="184367" cy="166688"/>
            </a:xfrm>
            <a:prstGeom prst="rect">
              <a:avLst/>
            </a:prstGeom>
            <a:noFill/>
          </p:spPr>
        </p:pic>
      </p:grpSp>
      <p:grpSp>
        <p:nvGrpSpPr>
          <p:cNvPr id="46" name="그룹 45"/>
          <p:cNvGrpSpPr/>
          <p:nvPr/>
        </p:nvGrpSpPr>
        <p:grpSpPr>
          <a:xfrm>
            <a:off x="490538" y="5205178"/>
            <a:ext cx="8653462" cy="348813"/>
            <a:chOff x="490538" y="1847849"/>
            <a:chExt cx="8653462" cy="348813"/>
          </a:xfrm>
        </p:grpSpPr>
        <p:sp>
          <p:nvSpPr>
            <p:cNvPr id="47" name="Rectangle 75"/>
            <p:cNvSpPr>
              <a:spLocks noChangeArrowheads="1"/>
            </p:cNvSpPr>
            <p:nvPr/>
          </p:nvSpPr>
          <p:spPr bwMode="auto">
            <a:xfrm>
              <a:off x="673149" y="1847849"/>
              <a:ext cx="8470851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해외 녹색도시들과의 협력방안 및 해외기업 참여방안 등 논의 </a:t>
              </a:r>
              <a:endParaRPr lang="ko-KR" altLang="en-US" sz="1600" b="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48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1974849"/>
              <a:ext cx="184367" cy="1666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8"/>
          <p:cNvSpPr txBox="1">
            <a:spLocks noChangeArrowheads="1"/>
          </p:cNvSpPr>
          <p:nvPr/>
        </p:nvSpPr>
        <p:spPr bwMode="auto">
          <a:xfrm>
            <a:off x="2700338" y="549275"/>
            <a:ext cx="46799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ko-KR" altLang="ko-KR" b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267" name="AutoShape 26"/>
          <p:cNvCxnSpPr>
            <a:cxnSpLocks noChangeShapeType="1"/>
          </p:cNvCxnSpPr>
          <p:nvPr/>
        </p:nvCxnSpPr>
        <p:spPr bwMode="auto">
          <a:xfrm flipH="1" flipV="1">
            <a:off x="0" y="3429000"/>
            <a:ext cx="2376488" cy="498475"/>
          </a:xfrm>
          <a:prstGeom prst="straightConnector1">
            <a:avLst/>
          </a:prstGeom>
          <a:noFill/>
          <a:ln w="9525">
            <a:noFill/>
            <a:round/>
            <a:headEnd/>
            <a:tailEnd/>
          </a:ln>
        </p:spPr>
      </p:cxnSp>
      <p:sp>
        <p:nvSpPr>
          <p:cNvPr id="11268" name="Text Box 41"/>
          <p:cNvSpPr txBox="1">
            <a:spLocks noChangeArrowheads="1"/>
          </p:cNvSpPr>
          <p:nvPr/>
        </p:nvSpPr>
        <p:spPr bwMode="auto">
          <a:xfrm>
            <a:off x="531813" y="1955673"/>
            <a:ext cx="5745162" cy="1138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rIns="0">
            <a:spAutoFit/>
          </a:bodyPr>
          <a:lstStyle/>
          <a:p>
            <a:pPr marL="209550" indent="-209550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700">
                <a:solidFill>
                  <a:srgbClr val="0066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700">
                <a:solidFill>
                  <a:srgbClr val="006600"/>
                </a:solidFill>
                <a:latin typeface="HY헤드라인M" pitchFamily="18" charset="-127"/>
                <a:ea typeface="HY헤드라인M" pitchFamily="18" charset="-127"/>
              </a:rPr>
              <a:t>녹색성장은  온실가스와 환경오염을 줄이는</a:t>
            </a:r>
          </a:p>
          <a:p>
            <a:pPr marL="209550" indent="-209550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700">
                <a:solidFill>
                  <a:srgbClr val="006600"/>
                </a:solidFill>
                <a:latin typeface="HY헤드라인M" pitchFamily="18" charset="-127"/>
                <a:ea typeface="HY헤드라인M" pitchFamily="18" charset="-127"/>
              </a:rPr>
              <a:t> 지속가능한 성장이며 녹색기술과 청정에너지로</a:t>
            </a:r>
          </a:p>
          <a:p>
            <a:pPr marL="209550" indent="-209550">
              <a:spcBef>
                <a:spcPct val="50000"/>
              </a:spcBef>
              <a:buFont typeface="Wingdings" pitchFamily="2" charset="2"/>
              <a:buNone/>
            </a:pPr>
            <a:r>
              <a:rPr lang="ko-KR" altLang="en-US" sz="1700">
                <a:solidFill>
                  <a:srgbClr val="006600"/>
                </a:solidFill>
                <a:latin typeface="HY헤드라인M" pitchFamily="18" charset="-127"/>
                <a:ea typeface="HY헤드라인M" pitchFamily="18" charset="-127"/>
              </a:rPr>
              <a:t> 신성장동력과 일자리를 창출하는 신국가발전 패러다임</a:t>
            </a:r>
            <a:r>
              <a:rPr lang="en-US" altLang="ko-KR" sz="1700">
                <a:solidFill>
                  <a:srgbClr val="006600"/>
                </a:solidFill>
                <a:latin typeface="HY헤드라인M" pitchFamily="18" charset="-127"/>
                <a:ea typeface="HY헤드라인M" pitchFamily="18" charset="-127"/>
              </a:rPr>
              <a:t>!</a:t>
            </a:r>
            <a:endParaRPr lang="en-US" altLang="ko-KR" sz="1700">
              <a:solidFill>
                <a:srgbClr val="0066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269" name="Rectangle 5" descr="2008081500321_1"/>
          <p:cNvSpPr>
            <a:spLocks noChangeArrowheads="1"/>
          </p:cNvSpPr>
          <p:nvPr/>
        </p:nvSpPr>
        <p:spPr bwMode="auto">
          <a:xfrm>
            <a:off x="6156325" y="1428623"/>
            <a:ext cx="2305050" cy="20161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>
            <a:prstShdw prst="shdw17" dist="71842" dir="2700000">
              <a:srgbClr val="999999">
                <a:alpha val="50000"/>
              </a:srgbClr>
            </a:prstShdw>
          </a:effec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pic>
        <p:nvPicPr>
          <p:cNvPr id="11271" name="Picture 8" descr="00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313" y="1139698"/>
            <a:ext cx="3311525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2" name="Rectangle 9"/>
          <p:cNvSpPr>
            <a:spLocks noChangeArrowheads="1"/>
          </p:cNvSpPr>
          <p:nvPr/>
        </p:nvSpPr>
        <p:spPr bwMode="auto">
          <a:xfrm>
            <a:off x="712788" y="1222248"/>
            <a:ext cx="2789237" cy="427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200" b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2008</a:t>
            </a:r>
            <a:r>
              <a:rPr lang="ko-KR" altLang="en-US" sz="2200" b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년 </a:t>
            </a:r>
            <a:r>
              <a:rPr lang="en-US" altLang="ko-KR" sz="2200" b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8</a:t>
            </a:r>
            <a:r>
              <a:rPr lang="en-US" altLang="ko-KR" sz="2200" b="0">
                <a:solidFill>
                  <a:srgbClr val="0000CC"/>
                </a:solidFill>
                <a:latin typeface="Arial" charset="0"/>
                <a:ea typeface="HY견고딕" pitchFamily="18" charset="-127"/>
              </a:rPr>
              <a:t>·</a:t>
            </a:r>
            <a:r>
              <a:rPr lang="en-US" altLang="ko-KR" sz="2200" b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15 </a:t>
            </a:r>
            <a:r>
              <a:rPr lang="ko-KR" altLang="en-US" sz="2200" b="0">
                <a:solidFill>
                  <a:srgbClr val="0000CC"/>
                </a:solidFill>
                <a:latin typeface="HY견고딕" pitchFamily="18" charset="-127"/>
                <a:ea typeface="HY견고딕" pitchFamily="18" charset="-127"/>
              </a:rPr>
              <a:t>경축사</a:t>
            </a:r>
          </a:p>
        </p:txBody>
      </p:sp>
      <p:pic>
        <p:nvPicPr>
          <p:cNvPr id="11273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313" y="2076323"/>
            <a:ext cx="131762" cy="131763"/>
          </a:xfrm>
          <a:prstGeom prst="rect">
            <a:avLst/>
          </a:prstGeom>
          <a:solidFill>
            <a:srgbClr val="A2FCCD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그룹 120"/>
          <p:cNvGrpSpPr>
            <a:grpSpLocks/>
          </p:cNvGrpSpPr>
          <p:nvPr/>
        </p:nvGrpSpPr>
        <p:grpSpPr bwMode="auto">
          <a:xfrm>
            <a:off x="785813" y="3719386"/>
            <a:ext cx="6724650" cy="2800350"/>
            <a:chOff x="918934" y="3415930"/>
            <a:chExt cx="6724900" cy="2801215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924641" y="3415930"/>
              <a:ext cx="1097630" cy="1004902"/>
              <a:chOff x="657" y="1212"/>
              <a:chExt cx="758" cy="797"/>
            </a:xfrm>
          </p:grpSpPr>
          <p:sp>
            <p:nvSpPr>
              <p:cNvPr id="11306" name="Arc 7"/>
              <p:cNvSpPr>
                <a:spLocks/>
              </p:cNvSpPr>
              <p:nvPr/>
            </p:nvSpPr>
            <p:spPr bwMode="gray">
              <a:xfrm flipH="1">
                <a:off x="657" y="1212"/>
                <a:ext cx="401" cy="797"/>
              </a:xfrm>
              <a:custGeom>
                <a:avLst/>
                <a:gdLst>
                  <a:gd name="T0" fmla="*/ 0 w 21648"/>
                  <a:gd name="T1" fmla="*/ 0 h 43200"/>
                  <a:gd name="T2" fmla="*/ 0 w 21648"/>
                  <a:gd name="T3" fmla="*/ 0 h 43200"/>
                  <a:gd name="T4" fmla="*/ 0 w 2164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1648"/>
                  <a:gd name="T10" fmla="*/ 0 h 43200"/>
                  <a:gd name="T11" fmla="*/ 21648 w 2164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48" h="43200" fill="none" extrusionOk="0">
                    <a:moveTo>
                      <a:pt x="47" y="0"/>
                    </a:moveTo>
                    <a:cubicBezTo>
                      <a:pt x="11977" y="0"/>
                      <a:pt x="21648" y="9670"/>
                      <a:pt x="21648" y="21600"/>
                    </a:cubicBezTo>
                    <a:cubicBezTo>
                      <a:pt x="21648" y="33529"/>
                      <a:pt x="11977" y="43200"/>
                      <a:pt x="48" y="43200"/>
                    </a:cubicBezTo>
                    <a:cubicBezTo>
                      <a:pt x="32" y="43200"/>
                      <a:pt x="16" y="43199"/>
                      <a:pt x="0" y="43199"/>
                    </a:cubicBezTo>
                  </a:path>
                  <a:path w="21648" h="43200" stroke="0" extrusionOk="0">
                    <a:moveTo>
                      <a:pt x="47" y="0"/>
                    </a:moveTo>
                    <a:cubicBezTo>
                      <a:pt x="11977" y="0"/>
                      <a:pt x="21648" y="9670"/>
                      <a:pt x="21648" y="21600"/>
                    </a:cubicBezTo>
                    <a:cubicBezTo>
                      <a:pt x="21648" y="33529"/>
                      <a:pt x="11977" y="43200"/>
                      <a:pt x="48" y="43200"/>
                    </a:cubicBezTo>
                    <a:cubicBezTo>
                      <a:pt x="32" y="43200"/>
                      <a:pt x="16" y="43199"/>
                      <a:pt x="0" y="43199"/>
                    </a:cubicBezTo>
                    <a:lnTo>
                      <a:pt x="48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93CED1"/>
                </a:solidFill>
                <a:round/>
                <a:headEnd/>
                <a:tailEnd type="none" w="lg" len="sm"/>
              </a:ln>
            </p:spPr>
            <p:txBody>
              <a:bodyPr wrap="none" tIns="0" bIns="0" anchor="ctr"/>
              <a:lstStyle/>
              <a:p>
                <a:endParaRPr lang="ko-KR" altLang="en-US" sz="1600"/>
              </a:p>
            </p:txBody>
          </p:sp>
          <p:sp>
            <p:nvSpPr>
              <p:cNvPr id="11307" name="Arc 8"/>
              <p:cNvSpPr>
                <a:spLocks/>
              </p:cNvSpPr>
              <p:nvPr/>
            </p:nvSpPr>
            <p:spPr bwMode="gray">
              <a:xfrm flipH="1">
                <a:off x="694" y="1247"/>
                <a:ext cx="365" cy="728"/>
              </a:xfrm>
              <a:custGeom>
                <a:avLst/>
                <a:gdLst>
                  <a:gd name="T0" fmla="*/ 0 w 21648"/>
                  <a:gd name="T1" fmla="*/ 0 h 43200"/>
                  <a:gd name="T2" fmla="*/ 0 w 21648"/>
                  <a:gd name="T3" fmla="*/ 0 h 43200"/>
                  <a:gd name="T4" fmla="*/ 0 w 2164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1648"/>
                  <a:gd name="T10" fmla="*/ 0 h 43200"/>
                  <a:gd name="T11" fmla="*/ 21648 w 2164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48" h="43200" fill="none" extrusionOk="0">
                    <a:moveTo>
                      <a:pt x="47" y="0"/>
                    </a:moveTo>
                    <a:cubicBezTo>
                      <a:pt x="11977" y="0"/>
                      <a:pt x="21648" y="9670"/>
                      <a:pt x="21648" y="21600"/>
                    </a:cubicBezTo>
                    <a:cubicBezTo>
                      <a:pt x="21648" y="33529"/>
                      <a:pt x="11977" y="43200"/>
                      <a:pt x="48" y="43200"/>
                    </a:cubicBezTo>
                    <a:cubicBezTo>
                      <a:pt x="32" y="43200"/>
                      <a:pt x="16" y="43199"/>
                      <a:pt x="0" y="43199"/>
                    </a:cubicBezTo>
                  </a:path>
                  <a:path w="21648" h="43200" stroke="0" extrusionOk="0">
                    <a:moveTo>
                      <a:pt x="47" y="0"/>
                    </a:moveTo>
                    <a:cubicBezTo>
                      <a:pt x="11977" y="0"/>
                      <a:pt x="21648" y="9670"/>
                      <a:pt x="21648" y="21600"/>
                    </a:cubicBezTo>
                    <a:cubicBezTo>
                      <a:pt x="21648" y="33529"/>
                      <a:pt x="11977" y="43200"/>
                      <a:pt x="48" y="43200"/>
                    </a:cubicBezTo>
                    <a:cubicBezTo>
                      <a:pt x="32" y="43200"/>
                      <a:pt x="16" y="43199"/>
                      <a:pt x="0" y="43199"/>
                    </a:cubicBezTo>
                    <a:lnTo>
                      <a:pt x="4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EAEAEA"/>
                </a:solidFill>
                <a:round/>
                <a:headEnd/>
                <a:tailEnd type="none" w="lg" len="sm"/>
              </a:ln>
            </p:spPr>
            <p:txBody>
              <a:bodyPr wrap="none" tIns="0" bIns="0" anchor="ctr"/>
              <a:lstStyle/>
              <a:p>
                <a:endParaRPr lang="ko-KR" altLang="en-US" sz="1600"/>
              </a:p>
            </p:txBody>
          </p:sp>
          <p:pic>
            <p:nvPicPr>
              <p:cNvPr id="11308" name="Picture 9" descr="그림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87" y="1250"/>
                <a:ext cx="728" cy="7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890" y="1531"/>
                <a:ext cx="322" cy="184"/>
                <a:chOff x="776" y="2281"/>
                <a:chExt cx="322" cy="184"/>
              </a:xfrm>
            </p:grpSpPr>
            <p:sp>
              <p:nvSpPr>
                <p:cNvPr id="11310" name="WordArt 1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76" y="2281"/>
                  <a:ext cx="322" cy="18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ko-KR" altLang="en-US" sz="2400" kern="10">
                      <a:ln w="50800">
                        <a:solidFill>
                          <a:srgbClr val="274A7D"/>
                        </a:solidFill>
                        <a:round/>
                        <a:headEnd/>
                        <a:tailEnd/>
                      </a:ln>
                      <a:solidFill>
                        <a:srgbClr val="0066CC"/>
                      </a:solidFill>
                      <a:latin typeface="HY견고딕"/>
                      <a:ea typeface="HY견고딕"/>
                    </a:rPr>
                    <a:t>경제</a:t>
                  </a:r>
                </a:p>
              </p:txBody>
            </p:sp>
            <p:sp>
              <p:nvSpPr>
                <p:cNvPr id="11311" name="WordArt 1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76" y="2281"/>
                  <a:ext cx="322" cy="18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ko-KR" altLang="en-US" sz="2400" kern="10">
                      <a:ln w="19050">
                        <a:noFill/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latin typeface="HY견고딕"/>
                      <a:ea typeface="HY견고딕"/>
                    </a:rPr>
                    <a:t>경제</a:t>
                  </a:r>
                </a:p>
              </p:txBody>
            </p:sp>
          </p:grp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18934" y="5083878"/>
              <a:ext cx="1120799" cy="1004902"/>
              <a:chOff x="652" y="2832"/>
              <a:chExt cx="774" cy="797"/>
            </a:xfrm>
          </p:grpSpPr>
          <p:sp>
            <p:nvSpPr>
              <p:cNvPr id="11297" name="Arc 14"/>
              <p:cNvSpPr>
                <a:spLocks/>
              </p:cNvSpPr>
              <p:nvPr/>
            </p:nvSpPr>
            <p:spPr bwMode="gray">
              <a:xfrm flipH="1">
                <a:off x="652" y="2832"/>
                <a:ext cx="401" cy="797"/>
              </a:xfrm>
              <a:custGeom>
                <a:avLst/>
                <a:gdLst>
                  <a:gd name="T0" fmla="*/ 0 w 21648"/>
                  <a:gd name="T1" fmla="*/ 0 h 43200"/>
                  <a:gd name="T2" fmla="*/ 0 w 21648"/>
                  <a:gd name="T3" fmla="*/ 0 h 43200"/>
                  <a:gd name="T4" fmla="*/ 0 w 2164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1648"/>
                  <a:gd name="T10" fmla="*/ 0 h 43200"/>
                  <a:gd name="T11" fmla="*/ 21648 w 2164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48" h="43200" fill="none" extrusionOk="0">
                    <a:moveTo>
                      <a:pt x="47" y="0"/>
                    </a:moveTo>
                    <a:cubicBezTo>
                      <a:pt x="11977" y="0"/>
                      <a:pt x="21648" y="9670"/>
                      <a:pt x="21648" y="21600"/>
                    </a:cubicBezTo>
                    <a:cubicBezTo>
                      <a:pt x="21648" y="33529"/>
                      <a:pt x="11977" y="43200"/>
                      <a:pt x="48" y="43200"/>
                    </a:cubicBezTo>
                    <a:cubicBezTo>
                      <a:pt x="32" y="43200"/>
                      <a:pt x="16" y="43199"/>
                      <a:pt x="0" y="43199"/>
                    </a:cubicBezTo>
                  </a:path>
                  <a:path w="21648" h="43200" stroke="0" extrusionOk="0">
                    <a:moveTo>
                      <a:pt x="47" y="0"/>
                    </a:moveTo>
                    <a:cubicBezTo>
                      <a:pt x="11977" y="0"/>
                      <a:pt x="21648" y="9670"/>
                      <a:pt x="21648" y="21600"/>
                    </a:cubicBezTo>
                    <a:cubicBezTo>
                      <a:pt x="21648" y="33529"/>
                      <a:pt x="11977" y="43200"/>
                      <a:pt x="48" y="43200"/>
                    </a:cubicBezTo>
                    <a:cubicBezTo>
                      <a:pt x="32" y="43200"/>
                      <a:pt x="16" y="43199"/>
                      <a:pt x="0" y="43199"/>
                    </a:cubicBezTo>
                    <a:lnTo>
                      <a:pt x="48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93CED1"/>
                </a:solidFill>
                <a:round/>
                <a:headEnd/>
                <a:tailEnd type="none" w="lg" len="sm"/>
              </a:ln>
            </p:spPr>
            <p:txBody>
              <a:bodyPr wrap="none" tIns="0" bIns="0" anchor="ctr"/>
              <a:lstStyle/>
              <a:p>
                <a:endParaRPr lang="ko-KR" altLang="en-US" sz="1600"/>
              </a:p>
            </p:txBody>
          </p:sp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694" y="2865"/>
                <a:ext cx="732" cy="726"/>
                <a:chOff x="3016" y="2024"/>
                <a:chExt cx="892" cy="939"/>
              </a:xfrm>
            </p:grpSpPr>
            <p:sp>
              <p:nvSpPr>
                <p:cNvPr id="11302" name="Oval 16"/>
                <p:cNvSpPr>
                  <a:spLocks noChangeArrowheads="1"/>
                </p:cNvSpPr>
                <p:nvPr/>
              </p:nvSpPr>
              <p:spPr bwMode="gray">
                <a:xfrm>
                  <a:off x="3016" y="2024"/>
                  <a:ext cx="892" cy="93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2700000" scaled="1"/>
                </a:gradFill>
                <a:ln w="2540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11303" name="Oval 17"/>
                <p:cNvSpPr>
                  <a:spLocks noChangeArrowheads="1"/>
                </p:cNvSpPr>
                <p:nvPr/>
              </p:nvSpPr>
              <p:spPr bwMode="gray">
                <a:xfrm>
                  <a:off x="3060" y="2067"/>
                  <a:ext cx="812" cy="85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11C533"/>
                    </a:gs>
                    <a:gs pos="100000">
                      <a:srgbClr val="BFEB31"/>
                    </a:gs>
                  </a:gsLst>
                  <a:lin ang="5400000" scaled="1"/>
                </a:gradFill>
                <a:ln w="12700">
                  <a:solidFill>
                    <a:srgbClr val="88B8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11304" name="Oval 18"/>
                <p:cNvSpPr>
                  <a:spLocks noChangeArrowheads="1"/>
                </p:cNvSpPr>
                <p:nvPr/>
              </p:nvSpPr>
              <p:spPr bwMode="gray">
                <a:xfrm>
                  <a:off x="3170" y="2512"/>
                  <a:ext cx="593" cy="4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0DF13">
                        <a:alpha val="60001"/>
                      </a:srgbClr>
                    </a:gs>
                    <a:gs pos="100000">
                      <a:srgbClr val="ECF9C3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600"/>
                </a:p>
              </p:txBody>
            </p:sp>
            <p:sp>
              <p:nvSpPr>
                <p:cNvPr id="11305" name="Oval 19"/>
                <p:cNvSpPr>
                  <a:spLocks noChangeArrowheads="1"/>
                </p:cNvSpPr>
                <p:nvPr/>
              </p:nvSpPr>
              <p:spPr bwMode="gray">
                <a:xfrm>
                  <a:off x="3201" y="2090"/>
                  <a:ext cx="533" cy="40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B5F369">
                        <a:alpha val="49001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 sz="1600"/>
                </a:p>
              </p:txBody>
            </p:sp>
          </p:grpSp>
          <p:grpSp>
            <p:nvGrpSpPr>
              <p:cNvPr id="7" name="Group 20"/>
              <p:cNvGrpSpPr>
                <a:grpSpLocks/>
              </p:cNvGrpSpPr>
              <p:nvPr/>
            </p:nvGrpSpPr>
            <p:grpSpPr bwMode="auto">
              <a:xfrm>
                <a:off x="890" y="3145"/>
                <a:ext cx="339" cy="176"/>
                <a:chOff x="4528" y="2276"/>
                <a:chExt cx="339" cy="176"/>
              </a:xfrm>
            </p:grpSpPr>
            <p:sp>
              <p:nvSpPr>
                <p:cNvPr id="11300" name="WordArt 21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28" y="2276"/>
                  <a:ext cx="339" cy="17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ko-KR" altLang="en-US" sz="2400" kern="10" normalizeH="1">
                      <a:ln w="76200">
                        <a:solidFill>
                          <a:schemeClr val="bg1"/>
                        </a:solidFill>
                        <a:round/>
                        <a:headEnd/>
                        <a:tailEnd/>
                      </a:ln>
                      <a:solidFill>
                        <a:schemeClr val="bg1"/>
                      </a:solidFill>
                      <a:effectLst>
                        <a:outerShdw dist="35921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  <a:latin typeface="HY견고딕"/>
                      <a:ea typeface="HY견고딕"/>
                    </a:rPr>
                    <a:t>환경</a:t>
                  </a:r>
                </a:p>
              </p:txBody>
            </p:sp>
            <p:sp>
              <p:nvSpPr>
                <p:cNvPr id="11301" name="WordArt 22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4528" y="2276"/>
                  <a:ext cx="339" cy="17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ko-KR" altLang="en-US" sz="2400" kern="10" normalizeH="1">
                      <a:ln w="9525">
                        <a:noFill/>
                        <a:round/>
                        <a:headEnd/>
                        <a:tailEnd/>
                      </a:ln>
                      <a:gradFill rotWithShape="1">
                        <a:gsLst>
                          <a:gs pos="0">
                            <a:srgbClr val="008000"/>
                          </a:gs>
                          <a:gs pos="100000">
                            <a:schemeClr val="tx1">
                              <a:alpha val="78998"/>
                            </a:schemeClr>
                          </a:gs>
                        </a:gsLst>
                        <a:lin ang="5400000" scaled="1"/>
                      </a:gradFill>
                      <a:latin typeface="HY견고딕"/>
                      <a:ea typeface="HY견고딕"/>
                    </a:rPr>
                    <a:t>환경</a:t>
                  </a:r>
                </a:p>
              </p:txBody>
            </p:sp>
          </p:grpSp>
        </p:grpSp>
        <p:sp>
          <p:nvSpPr>
            <p:cNvPr id="106" name="Freeform 26"/>
            <p:cNvSpPr>
              <a:spLocks/>
            </p:cNvSpPr>
            <p:nvPr/>
          </p:nvSpPr>
          <p:spPr bwMode="gray">
            <a:xfrm rot="17123685" flipH="1">
              <a:off x="6355460" y="4296618"/>
              <a:ext cx="512920" cy="1089065"/>
            </a:xfrm>
            <a:custGeom>
              <a:avLst/>
              <a:gdLst/>
              <a:ahLst/>
              <a:cxnLst>
                <a:cxn ang="0">
                  <a:pos x="1733" y="1245"/>
                </a:cxn>
                <a:cxn ang="0">
                  <a:pos x="1752" y="1176"/>
                </a:cxn>
                <a:cxn ang="0">
                  <a:pos x="2144" y="1450"/>
                </a:cxn>
                <a:cxn ang="0">
                  <a:pos x="1635" y="1569"/>
                </a:cxn>
                <a:cxn ang="0">
                  <a:pos x="1660" y="1496"/>
                </a:cxn>
                <a:cxn ang="0">
                  <a:pos x="1587" y="1483"/>
                </a:cxn>
                <a:cxn ang="0">
                  <a:pos x="1482" y="1468"/>
                </a:cxn>
                <a:cxn ang="0">
                  <a:pos x="1386" y="1445"/>
                </a:cxn>
                <a:cxn ang="0">
                  <a:pos x="1293" y="1419"/>
                </a:cxn>
                <a:cxn ang="0">
                  <a:pos x="1196" y="1388"/>
                </a:cxn>
                <a:cxn ang="0">
                  <a:pos x="1106" y="1354"/>
                </a:cxn>
                <a:cxn ang="0">
                  <a:pos x="1014" y="1318"/>
                </a:cxn>
                <a:cxn ang="0">
                  <a:pos x="934" y="1281"/>
                </a:cxn>
                <a:cxn ang="0">
                  <a:pos x="860" y="1249"/>
                </a:cxn>
                <a:cxn ang="0">
                  <a:pos x="784" y="1209"/>
                </a:cxn>
                <a:cxn ang="0">
                  <a:pos x="722" y="1174"/>
                </a:cxn>
                <a:cxn ang="0">
                  <a:pos x="655" y="1130"/>
                </a:cxn>
                <a:cxn ang="0">
                  <a:pos x="597" y="1090"/>
                </a:cxn>
                <a:cxn ang="0">
                  <a:pos x="537" y="1049"/>
                </a:cxn>
                <a:cxn ang="0">
                  <a:pos x="477" y="1002"/>
                </a:cxn>
                <a:cxn ang="0">
                  <a:pos x="421" y="951"/>
                </a:cxn>
                <a:cxn ang="0">
                  <a:pos x="369" y="903"/>
                </a:cxn>
                <a:cxn ang="0">
                  <a:pos x="321" y="856"/>
                </a:cxn>
                <a:cxn ang="0">
                  <a:pos x="269" y="801"/>
                </a:cxn>
                <a:cxn ang="0">
                  <a:pos x="211" y="726"/>
                </a:cxn>
                <a:cxn ang="0">
                  <a:pos x="164" y="661"/>
                </a:cxn>
                <a:cxn ang="0">
                  <a:pos x="129" y="602"/>
                </a:cxn>
                <a:cxn ang="0">
                  <a:pos x="102" y="549"/>
                </a:cxn>
                <a:cxn ang="0">
                  <a:pos x="80" y="502"/>
                </a:cxn>
                <a:cxn ang="0">
                  <a:pos x="61" y="454"/>
                </a:cxn>
                <a:cxn ang="0">
                  <a:pos x="42" y="406"/>
                </a:cxn>
                <a:cxn ang="0">
                  <a:pos x="29" y="356"/>
                </a:cxn>
                <a:cxn ang="0">
                  <a:pos x="19" y="311"/>
                </a:cxn>
                <a:cxn ang="0">
                  <a:pos x="6" y="233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8" y="210"/>
                </a:cxn>
                <a:cxn ang="0">
                  <a:pos x="58" y="272"/>
                </a:cxn>
                <a:cxn ang="0">
                  <a:pos x="81" y="320"/>
                </a:cxn>
                <a:cxn ang="0">
                  <a:pos x="109" y="371"/>
                </a:cxn>
                <a:cxn ang="0">
                  <a:pos x="138" y="420"/>
                </a:cxn>
                <a:cxn ang="0">
                  <a:pos x="206" y="516"/>
                </a:cxn>
                <a:cxn ang="0">
                  <a:pos x="281" y="598"/>
                </a:cxn>
                <a:cxn ang="0">
                  <a:pos x="360" y="675"/>
                </a:cxn>
                <a:cxn ang="0">
                  <a:pos x="454" y="744"/>
                </a:cxn>
                <a:cxn ang="0">
                  <a:pos x="541" y="803"/>
                </a:cxn>
                <a:cxn ang="0">
                  <a:pos x="660" y="880"/>
                </a:cxn>
                <a:cxn ang="0">
                  <a:pos x="771" y="944"/>
                </a:cxn>
                <a:cxn ang="0">
                  <a:pos x="889" y="999"/>
                </a:cxn>
                <a:cxn ang="0">
                  <a:pos x="995" y="1045"/>
                </a:cxn>
                <a:cxn ang="0">
                  <a:pos x="1119" y="1090"/>
                </a:cxn>
                <a:cxn ang="0">
                  <a:pos x="1243" y="1130"/>
                </a:cxn>
                <a:cxn ang="0">
                  <a:pos x="1343" y="1163"/>
                </a:cxn>
                <a:cxn ang="0">
                  <a:pos x="1467" y="1195"/>
                </a:cxn>
                <a:cxn ang="0">
                  <a:pos x="1603" y="1227"/>
                </a:cxn>
                <a:cxn ang="0">
                  <a:pos x="1733" y="1245"/>
                </a:cxn>
              </a:cxnLst>
              <a:rect l="0" t="0" r="r" b="b"/>
              <a:pathLst>
                <a:path w="2144" h="1569">
                  <a:moveTo>
                    <a:pt x="1733" y="1245"/>
                  </a:moveTo>
                  <a:lnTo>
                    <a:pt x="1752" y="1176"/>
                  </a:lnTo>
                  <a:lnTo>
                    <a:pt x="2144" y="1450"/>
                  </a:lnTo>
                  <a:lnTo>
                    <a:pt x="1635" y="1569"/>
                  </a:lnTo>
                  <a:lnTo>
                    <a:pt x="1660" y="1496"/>
                  </a:lnTo>
                  <a:lnTo>
                    <a:pt x="1587" y="1483"/>
                  </a:lnTo>
                  <a:lnTo>
                    <a:pt x="1482" y="1468"/>
                  </a:lnTo>
                  <a:lnTo>
                    <a:pt x="1386" y="1445"/>
                  </a:lnTo>
                  <a:lnTo>
                    <a:pt x="1293" y="1419"/>
                  </a:lnTo>
                  <a:lnTo>
                    <a:pt x="1196" y="1388"/>
                  </a:lnTo>
                  <a:lnTo>
                    <a:pt x="1106" y="1354"/>
                  </a:lnTo>
                  <a:lnTo>
                    <a:pt x="1014" y="1318"/>
                  </a:lnTo>
                  <a:lnTo>
                    <a:pt x="934" y="1281"/>
                  </a:lnTo>
                  <a:lnTo>
                    <a:pt x="860" y="1249"/>
                  </a:lnTo>
                  <a:lnTo>
                    <a:pt x="784" y="1209"/>
                  </a:lnTo>
                  <a:lnTo>
                    <a:pt x="722" y="1174"/>
                  </a:lnTo>
                  <a:lnTo>
                    <a:pt x="655" y="1130"/>
                  </a:lnTo>
                  <a:lnTo>
                    <a:pt x="597" y="1090"/>
                  </a:lnTo>
                  <a:lnTo>
                    <a:pt x="537" y="1049"/>
                  </a:lnTo>
                  <a:lnTo>
                    <a:pt x="477" y="1002"/>
                  </a:lnTo>
                  <a:lnTo>
                    <a:pt x="421" y="951"/>
                  </a:lnTo>
                  <a:lnTo>
                    <a:pt x="369" y="903"/>
                  </a:lnTo>
                  <a:lnTo>
                    <a:pt x="321" y="856"/>
                  </a:lnTo>
                  <a:lnTo>
                    <a:pt x="269" y="801"/>
                  </a:lnTo>
                  <a:lnTo>
                    <a:pt x="211" y="726"/>
                  </a:lnTo>
                  <a:lnTo>
                    <a:pt x="164" y="661"/>
                  </a:lnTo>
                  <a:lnTo>
                    <a:pt x="129" y="602"/>
                  </a:lnTo>
                  <a:lnTo>
                    <a:pt x="102" y="549"/>
                  </a:lnTo>
                  <a:lnTo>
                    <a:pt x="80" y="502"/>
                  </a:lnTo>
                  <a:lnTo>
                    <a:pt x="61" y="454"/>
                  </a:lnTo>
                  <a:lnTo>
                    <a:pt x="42" y="406"/>
                  </a:lnTo>
                  <a:lnTo>
                    <a:pt x="29" y="356"/>
                  </a:lnTo>
                  <a:lnTo>
                    <a:pt x="19" y="311"/>
                  </a:lnTo>
                  <a:lnTo>
                    <a:pt x="6" y="233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38" y="210"/>
                  </a:lnTo>
                  <a:lnTo>
                    <a:pt x="58" y="272"/>
                  </a:lnTo>
                  <a:lnTo>
                    <a:pt x="81" y="320"/>
                  </a:lnTo>
                  <a:lnTo>
                    <a:pt x="109" y="371"/>
                  </a:lnTo>
                  <a:lnTo>
                    <a:pt x="138" y="420"/>
                  </a:lnTo>
                  <a:lnTo>
                    <a:pt x="206" y="516"/>
                  </a:lnTo>
                  <a:lnTo>
                    <a:pt x="281" y="598"/>
                  </a:lnTo>
                  <a:lnTo>
                    <a:pt x="360" y="675"/>
                  </a:lnTo>
                  <a:lnTo>
                    <a:pt x="454" y="744"/>
                  </a:lnTo>
                  <a:lnTo>
                    <a:pt x="541" y="803"/>
                  </a:lnTo>
                  <a:lnTo>
                    <a:pt x="660" y="880"/>
                  </a:lnTo>
                  <a:lnTo>
                    <a:pt x="771" y="944"/>
                  </a:lnTo>
                  <a:lnTo>
                    <a:pt x="889" y="999"/>
                  </a:lnTo>
                  <a:lnTo>
                    <a:pt x="995" y="1045"/>
                  </a:lnTo>
                  <a:lnTo>
                    <a:pt x="1119" y="1090"/>
                  </a:lnTo>
                  <a:lnTo>
                    <a:pt x="1243" y="1130"/>
                  </a:lnTo>
                  <a:lnTo>
                    <a:pt x="1343" y="1163"/>
                  </a:lnTo>
                  <a:lnTo>
                    <a:pt x="1467" y="1195"/>
                  </a:lnTo>
                  <a:lnTo>
                    <a:pt x="1603" y="1227"/>
                  </a:lnTo>
                  <a:lnTo>
                    <a:pt x="1733" y="1245"/>
                  </a:lnTo>
                  <a:close/>
                </a:path>
              </a:pathLst>
            </a:custGeom>
            <a:gradFill rotWithShape="1">
              <a:gsLst>
                <a:gs pos="0">
                  <a:srgbClr val="339966">
                    <a:gamma/>
                    <a:tint val="63529"/>
                    <a:invGamma/>
                  </a:srgbClr>
                </a:gs>
                <a:gs pos="100000">
                  <a:srgbClr val="339966"/>
                </a:gs>
              </a:gsLst>
              <a:lin ang="5400000" scaled="1"/>
            </a:gra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vert="eaVert" wrap="none" lIns="95628" tIns="47814" rIns="95628" bIns="47814" anchor="ctr"/>
            <a:lstStyle/>
            <a:p>
              <a:pPr>
                <a:defRPr/>
              </a:pPr>
              <a:endParaRPr lang="ko-KR" altLang="en-US" sz="1600" dirty="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7" name="Freeform 27"/>
            <p:cNvSpPr>
              <a:spLocks/>
            </p:cNvSpPr>
            <p:nvPr/>
          </p:nvSpPr>
          <p:spPr bwMode="gray">
            <a:xfrm rot="5678669" flipH="1">
              <a:off x="2781062" y="4329176"/>
              <a:ext cx="584380" cy="1120817"/>
            </a:xfrm>
            <a:custGeom>
              <a:avLst/>
              <a:gdLst/>
              <a:ahLst/>
              <a:cxnLst>
                <a:cxn ang="0">
                  <a:pos x="1733" y="1245"/>
                </a:cxn>
                <a:cxn ang="0">
                  <a:pos x="1752" y="1176"/>
                </a:cxn>
                <a:cxn ang="0">
                  <a:pos x="2144" y="1450"/>
                </a:cxn>
                <a:cxn ang="0">
                  <a:pos x="1635" y="1569"/>
                </a:cxn>
                <a:cxn ang="0">
                  <a:pos x="1660" y="1496"/>
                </a:cxn>
                <a:cxn ang="0">
                  <a:pos x="1587" y="1483"/>
                </a:cxn>
                <a:cxn ang="0">
                  <a:pos x="1482" y="1468"/>
                </a:cxn>
                <a:cxn ang="0">
                  <a:pos x="1386" y="1445"/>
                </a:cxn>
                <a:cxn ang="0">
                  <a:pos x="1293" y="1419"/>
                </a:cxn>
                <a:cxn ang="0">
                  <a:pos x="1196" y="1388"/>
                </a:cxn>
                <a:cxn ang="0">
                  <a:pos x="1106" y="1354"/>
                </a:cxn>
                <a:cxn ang="0">
                  <a:pos x="1014" y="1318"/>
                </a:cxn>
                <a:cxn ang="0">
                  <a:pos x="934" y="1281"/>
                </a:cxn>
                <a:cxn ang="0">
                  <a:pos x="860" y="1249"/>
                </a:cxn>
                <a:cxn ang="0">
                  <a:pos x="784" y="1209"/>
                </a:cxn>
                <a:cxn ang="0">
                  <a:pos x="722" y="1174"/>
                </a:cxn>
                <a:cxn ang="0">
                  <a:pos x="655" y="1130"/>
                </a:cxn>
                <a:cxn ang="0">
                  <a:pos x="597" y="1090"/>
                </a:cxn>
                <a:cxn ang="0">
                  <a:pos x="537" y="1049"/>
                </a:cxn>
                <a:cxn ang="0">
                  <a:pos x="477" y="1002"/>
                </a:cxn>
                <a:cxn ang="0">
                  <a:pos x="421" y="951"/>
                </a:cxn>
                <a:cxn ang="0">
                  <a:pos x="369" y="903"/>
                </a:cxn>
                <a:cxn ang="0">
                  <a:pos x="321" y="856"/>
                </a:cxn>
                <a:cxn ang="0">
                  <a:pos x="269" y="801"/>
                </a:cxn>
                <a:cxn ang="0">
                  <a:pos x="211" y="726"/>
                </a:cxn>
                <a:cxn ang="0">
                  <a:pos x="164" y="661"/>
                </a:cxn>
                <a:cxn ang="0">
                  <a:pos x="129" y="602"/>
                </a:cxn>
                <a:cxn ang="0">
                  <a:pos x="102" y="549"/>
                </a:cxn>
                <a:cxn ang="0">
                  <a:pos x="80" y="502"/>
                </a:cxn>
                <a:cxn ang="0">
                  <a:pos x="61" y="454"/>
                </a:cxn>
                <a:cxn ang="0">
                  <a:pos x="42" y="406"/>
                </a:cxn>
                <a:cxn ang="0">
                  <a:pos x="29" y="356"/>
                </a:cxn>
                <a:cxn ang="0">
                  <a:pos x="19" y="311"/>
                </a:cxn>
                <a:cxn ang="0">
                  <a:pos x="6" y="233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8" y="210"/>
                </a:cxn>
                <a:cxn ang="0">
                  <a:pos x="58" y="272"/>
                </a:cxn>
                <a:cxn ang="0">
                  <a:pos x="81" y="320"/>
                </a:cxn>
                <a:cxn ang="0">
                  <a:pos x="109" y="371"/>
                </a:cxn>
                <a:cxn ang="0">
                  <a:pos x="138" y="420"/>
                </a:cxn>
                <a:cxn ang="0">
                  <a:pos x="206" y="516"/>
                </a:cxn>
                <a:cxn ang="0">
                  <a:pos x="281" y="598"/>
                </a:cxn>
                <a:cxn ang="0">
                  <a:pos x="360" y="675"/>
                </a:cxn>
                <a:cxn ang="0">
                  <a:pos x="454" y="744"/>
                </a:cxn>
                <a:cxn ang="0">
                  <a:pos x="541" y="803"/>
                </a:cxn>
                <a:cxn ang="0">
                  <a:pos x="660" y="880"/>
                </a:cxn>
                <a:cxn ang="0">
                  <a:pos x="771" y="944"/>
                </a:cxn>
                <a:cxn ang="0">
                  <a:pos x="889" y="999"/>
                </a:cxn>
                <a:cxn ang="0">
                  <a:pos x="995" y="1045"/>
                </a:cxn>
                <a:cxn ang="0">
                  <a:pos x="1119" y="1090"/>
                </a:cxn>
                <a:cxn ang="0">
                  <a:pos x="1243" y="1130"/>
                </a:cxn>
                <a:cxn ang="0">
                  <a:pos x="1343" y="1163"/>
                </a:cxn>
                <a:cxn ang="0">
                  <a:pos x="1467" y="1195"/>
                </a:cxn>
                <a:cxn ang="0">
                  <a:pos x="1603" y="1227"/>
                </a:cxn>
                <a:cxn ang="0">
                  <a:pos x="1733" y="1245"/>
                </a:cxn>
              </a:cxnLst>
              <a:rect l="0" t="0" r="r" b="b"/>
              <a:pathLst>
                <a:path w="2144" h="1569">
                  <a:moveTo>
                    <a:pt x="1733" y="1245"/>
                  </a:moveTo>
                  <a:lnTo>
                    <a:pt x="1752" y="1176"/>
                  </a:lnTo>
                  <a:lnTo>
                    <a:pt x="2144" y="1450"/>
                  </a:lnTo>
                  <a:lnTo>
                    <a:pt x="1635" y="1569"/>
                  </a:lnTo>
                  <a:lnTo>
                    <a:pt x="1660" y="1496"/>
                  </a:lnTo>
                  <a:lnTo>
                    <a:pt x="1587" y="1483"/>
                  </a:lnTo>
                  <a:lnTo>
                    <a:pt x="1482" y="1468"/>
                  </a:lnTo>
                  <a:lnTo>
                    <a:pt x="1386" y="1445"/>
                  </a:lnTo>
                  <a:lnTo>
                    <a:pt x="1293" y="1419"/>
                  </a:lnTo>
                  <a:lnTo>
                    <a:pt x="1196" y="1388"/>
                  </a:lnTo>
                  <a:lnTo>
                    <a:pt x="1106" y="1354"/>
                  </a:lnTo>
                  <a:lnTo>
                    <a:pt x="1014" y="1318"/>
                  </a:lnTo>
                  <a:lnTo>
                    <a:pt x="934" y="1281"/>
                  </a:lnTo>
                  <a:lnTo>
                    <a:pt x="860" y="1249"/>
                  </a:lnTo>
                  <a:lnTo>
                    <a:pt x="784" y="1209"/>
                  </a:lnTo>
                  <a:lnTo>
                    <a:pt x="722" y="1174"/>
                  </a:lnTo>
                  <a:lnTo>
                    <a:pt x="655" y="1130"/>
                  </a:lnTo>
                  <a:lnTo>
                    <a:pt x="597" y="1090"/>
                  </a:lnTo>
                  <a:lnTo>
                    <a:pt x="537" y="1049"/>
                  </a:lnTo>
                  <a:lnTo>
                    <a:pt x="477" y="1002"/>
                  </a:lnTo>
                  <a:lnTo>
                    <a:pt x="421" y="951"/>
                  </a:lnTo>
                  <a:lnTo>
                    <a:pt x="369" y="903"/>
                  </a:lnTo>
                  <a:lnTo>
                    <a:pt x="321" y="856"/>
                  </a:lnTo>
                  <a:lnTo>
                    <a:pt x="269" y="801"/>
                  </a:lnTo>
                  <a:lnTo>
                    <a:pt x="211" y="726"/>
                  </a:lnTo>
                  <a:lnTo>
                    <a:pt x="164" y="661"/>
                  </a:lnTo>
                  <a:lnTo>
                    <a:pt x="129" y="602"/>
                  </a:lnTo>
                  <a:lnTo>
                    <a:pt x="102" y="549"/>
                  </a:lnTo>
                  <a:lnTo>
                    <a:pt x="80" y="502"/>
                  </a:lnTo>
                  <a:lnTo>
                    <a:pt x="61" y="454"/>
                  </a:lnTo>
                  <a:lnTo>
                    <a:pt x="42" y="406"/>
                  </a:lnTo>
                  <a:lnTo>
                    <a:pt x="29" y="356"/>
                  </a:lnTo>
                  <a:lnTo>
                    <a:pt x="19" y="311"/>
                  </a:lnTo>
                  <a:lnTo>
                    <a:pt x="6" y="233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38" y="210"/>
                  </a:lnTo>
                  <a:lnTo>
                    <a:pt x="58" y="272"/>
                  </a:lnTo>
                  <a:lnTo>
                    <a:pt x="81" y="320"/>
                  </a:lnTo>
                  <a:lnTo>
                    <a:pt x="109" y="371"/>
                  </a:lnTo>
                  <a:lnTo>
                    <a:pt x="138" y="420"/>
                  </a:lnTo>
                  <a:lnTo>
                    <a:pt x="206" y="516"/>
                  </a:lnTo>
                  <a:lnTo>
                    <a:pt x="281" y="598"/>
                  </a:lnTo>
                  <a:lnTo>
                    <a:pt x="360" y="675"/>
                  </a:lnTo>
                  <a:lnTo>
                    <a:pt x="454" y="744"/>
                  </a:lnTo>
                  <a:lnTo>
                    <a:pt x="541" y="803"/>
                  </a:lnTo>
                  <a:lnTo>
                    <a:pt x="660" y="880"/>
                  </a:lnTo>
                  <a:lnTo>
                    <a:pt x="771" y="944"/>
                  </a:lnTo>
                  <a:lnTo>
                    <a:pt x="889" y="999"/>
                  </a:lnTo>
                  <a:lnTo>
                    <a:pt x="995" y="1045"/>
                  </a:lnTo>
                  <a:lnTo>
                    <a:pt x="1119" y="1090"/>
                  </a:lnTo>
                  <a:lnTo>
                    <a:pt x="1243" y="1130"/>
                  </a:lnTo>
                  <a:lnTo>
                    <a:pt x="1343" y="1163"/>
                  </a:lnTo>
                  <a:lnTo>
                    <a:pt x="1467" y="1195"/>
                  </a:lnTo>
                  <a:lnTo>
                    <a:pt x="1603" y="1227"/>
                  </a:lnTo>
                  <a:lnTo>
                    <a:pt x="1733" y="1245"/>
                  </a:lnTo>
                  <a:close/>
                </a:path>
              </a:pathLst>
            </a:custGeom>
            <a:gradFill rotWithShape="1">
              <a:gsLst>
                <a:gs pos="0">
                  <a:srgbClr val="339966">
                    <a:gamma/>
                    <a:tint val="63529"/>
                    <a:invGamma/>
                  </a:srgbClr>
                </a:gs>
                <a:gs pos="100000">
                  <a:srgbClr val="339966"/>
                </a:gs>
              </a:gsLst>
              <a:lin ang="5400000" scaled="1"/>
            </a:gra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vert="eaVert" wrap="none" lIns="95628" tIns="47814" rIns="95628" bIns="47814" anchor="ctr"/>
            <a:lstStyle/>
            <a:p>
              <a:pPr>
                <a:defRPr/>
              </a:pPr>
              <a:endParaRPr lang="ko-KR" altLang="en-US" sz="1600" dirty="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8" name="AutoShape 28"/>
            <p:cNvSpPr>
              <a:spLocks noChangeArrowheads="1"/>
            </p:cNvSpPr>
            <p:nvPr/>
          </p:nvSpPr>
          <p:spPr bwMode="gray">
            <a:xfrm>
              <a:off x="2314398" y="3531853"/>
              <a:ext cx="5329436" cy="9718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22353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rgbClr val="A9CFF1"/>
              </a:solidFill>
              <a:round/>
              <a:headEnd/>
              <a:tailEnd/>
            </a:ln>
            <a:effectLst>
              <a:outerShdw dist="89803" dir="2700000" algn="ctr" rotWithShape="0">
                <a:srgbClr val="8BA9D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sz="160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9" name="AutoShape 29"/>
            <p:cNvSpPr>
              <a:spLocks noChangeArrowheads="1"/>
            </p:cNvSpPr>
            <p:nvPr/>
          </p:nvSpPr>
          <p:spPr bwMode="gray">
            <a:xfrm>
              <a:off x="2214382" y="5205595"/>
              <a:ext cx="5400876" cy="9718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669900">
                    <a:alpha val="89000"/>
                  </a:srgbClr>
                </a:gs>
                <a:gs pos="100000">
                  <a:srgbClr val="F0FFD1"/>
                </a:gs>
              </a:gsLst>
              <a:lin ang="5400000" scaled="1"/>
            </a:gradFill>
            <a:ln w="9525" algn="ctr">
              <a:solidFill>
                <a:srgbClr val="A9CFF1"/>
              </a:solidFill>
              <a:round/>
              <a:headEnd/>
              <a:tailEnd/>
            </a:ln>
            <a:effectLst>
              <a:outerShdw dist="89803" dir="2700000" algn="ctr" rotWithShape="0">
                <a:srgbClr val="6699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sz="160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288" name="WordArt 32"/>
            <p:cNvSpPr>
              <a:spLocks noChangeArrowheads="1" noChangeShapeType="1" noTextEdit="1"/>
            </p:cNvSpPr>
            <p:nvPr/>
          </p:nvSpPr>
          <p:spPr bwMode="auto">
            <a:xfrm>
              <a:off x="3139884" y="4747410"/>
              <a:ext cx="3422652" cy="28495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2000" kern="10">
                  <a:ln w="19050">
                    <a:noFill/>
                    <a:round/>
                    <a:headEnd/>
                    <a:tailEnd/>
                  </a:ln>
                  <a:solidFill>
                    <a:srgbClr val="007E39"/>
                  </a:solidFill>
                  <a:latin typeface="HY견고딕"/>
                  <a:ea typeface="HY견고딕"/>
                </a:rPr>
                <a:t>환경과 경제의 선순환구조 형성</a:t>
              </a:r>
            </a:p>
          </p:txBody>
        </p:sp>
        <p:sp>
          <p:nvSpPr>
            <p:cNvPr id="113" name="Text Box 33"/>
            <p:cNvSpPr txBox="1">
              <a:spLocks noChangeArrowheads="1"/>
            </p:cNvSpPr>
            <p:nvPr/>
          </p:nvSpPr>
          <p:spPr bwMode="auto">
            <a:xfrm>
              <a:off x="2287410" y="3500093"/>
              <a:ext cx="1809817" cy="10623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녹색산업 육성 </a:t>
              </a:r>
            </a:p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녹색기술 개발</a:t>
              </a:r>
            </a:p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녹색 인프라 구축</a:t>
              </a:r>
            </a:p>
          </p:txBody>
        </p:sp>
        <p:sp>
          <p:nvSpPr>
            <p:cNvPr id="114" name="Text Box 34"/>
            <p:cNvSpPr txBox="1">
              <a:spLocks noChangeArrowheads="1"/>
            </p:cNvSpPr>
            <p:nvPr/>
          </p:nvSpPr>
          <p:spPr bwMode="auto">
            <a:xfrm>
              <a:off x="5648272" y="3500093"/>
              <a:ext cx="1995562" cy="10623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국민소득 증대</a:t>
              </a:r>
            </a:p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일자리 창출</a:t>
              </a:r>
            </a:p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에너지 자립 강화</a:t>
              </a:r>
            </a:p>
          </p:txBody>
        </p:sp>
        <p:sp>
          <p:nvSpPr>
            <p:cNvPr id="115" name="Text Box 35"/>
            <p:cNvSpPr txBox="1">
              <a:spLocks noChangeArrowheads="1"/>
            </p:cNvSpPr>
            <p:nvPr/>
          </p:nvSpPr>
          <p:spPr bwMode="auto">
            <a:xfrm>
              <a:off x="5662560" y="5154779"/>
              <a:ext cx="1971748" cy="10623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rgbClr val="006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기후변화 대응</a:t>
              </a:r>
            </a:p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rgbClr val="006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온실가스 감축</a:t>
              </a:r>
            </a:p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rgbClr val="006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환경보전 강화</a:t>
              </a:r>
            </a:p>
          </p:txBody>
        </p:sp>
        <p:sp>
          <p:nvSpPr>
            <p:cNvPr id="11292" name="Freeform 36"/>
            <p:cNvSpPr>
              <a:spLocks/>
            </p:cNvSpPr>
            <p:nvPr/>
          </p:nvSpPr>
          <p:spPr bwMode="auto">
            <a:xfrm rot="5400000">
              <a:off x="4524916" y="3445141"/>
              <a:ext cx="579995" cy="1268440"/>
            </a:xfrm>
            <a:custGeom>
              <a:avLst/>
              <a:gdLst>
                <a:gd name="T0" fmla="*/ 2147483647 w 2785"/>
                <a:gd name="T1" fmla="*/ 0 h 2009"/>
                <a:gd name="T2" fmla="*/ 2147483647 w 2785"/>
                <a:gd name="T3" fmla="*/ 2147483647 h 2009"/>
                <a:gd name="T4" fmla="*/ 2147483647 w 2785"/>
                <a:gd name="T5" fmla="*/ 2147483647 h 2009"/>
                <a:gd name="T6" fmla="*/ 2147483647 w 2785"/>
                <a:gd name="T7" fmla="*/ 2147483647 h 2009"/>
                <a:gd name="T8" fmla="*/ 2147483647 w 2785"/>
                <a:gd name="T9" fmla="*/ 2147483647 h 2009"/>
                <a:gd name="T10" fmla="*/ 2147483647 w 2785"/>
                <a:gd name="T11" fmla="*/ 2147483647 h 2009"/>
                <a:gd name="T12" fmla="*/ 2147483647 w 2785"/>
                <a:gd name="T13" fmla="*/ 2147483647 h 2009"/>
                <a:gd name="T14" fmla="*/ 2147483647 w 2785"/>
                <a:gd name="T15" fmla="*/ 2147483647 h 2009"/>
                <a:gd name="T16" fmla="*/ 2147483647 w 2785"/>
                <a:gd name="T17" fmla="*/ 2147483647 h 2009"/>
                <a:gd name="T18" fmla="*/ 2147483647 w 2785"/>
                <a:gd name="T19" fmla="*/ 2147483647 h 2009"/>
                <a:gd name="T20" fmla="*/ 2147483647 w 2785"/>
                <a:gd name="T21" fmla="*/ 2147483647 h 2009"/>
                <a:gd name="T22" fmla="*/ 0 w 2785"/>
                <a:gd name="T23" fmla="*/ 2147483647 h 2009"/>
                <a:gd name="T24" fmla="*/ 2147483647 w 2785"/>
                <a:gd name="T25" fmla="*/ 2147483647 h 2009"/>
                <a:gd name="T26" fmla="*/ 2147483647 w 2785"/>
                <a:gd name="T27" fmla="*/ 2147483647 h 2009"/>
                <a:gd name="T28" fmla="*/ 2147483647 w 2785"/>
                <a:gd name="T29" fmla="*/ 2147483647 h 2009"/>
                <a:gd name="T30" fmla="*/ 2147483647 w 2785"/>
                <a:gd name="T31" fmla="*/ 2147483647 h 2009"/>
                <a:gd name="T32" fmla="*/ 2147483647 w 2785"/>
                <a:gd name="T33" fmla="*/ 2147483647 h 2009"/>
                <a:gd name="T34" fmla="*/ 2147483647 w 2785"/>
                <a:gd name="T35" fmla="*/ 2147483647 h 2009"/>
                <a:gd name="T36" fmla="*/ 2147483647 w 2785"/>
                <a:gd name="T37" fmla="*/ 2147483647 h 2009"/>
                <a:gd name="T38" fmla="*/ 2147483647 w 2785"/>
                <a:gd name="T39" fmla="*/ 2147483647 h 2009"/>
                <a:gd name="T40" fmla="*/ 2147483647 w 2785"/>
                <a:gd name="T41" fmla="*/ 2147483647 h 2009"/>
                <a:gd name="T42" fmla="*/ 2147483647 w 2785"/>
                <a:gd name="T43" fmla="*/ 2147483647 h 2009"/>
                <a:gd name="T44" fmla="*/ 2147483647 w 2785"/>
                <a:gd name="T45" fmla="*/ 2147483647 h 2009"/>
                <a:gd name="T46" fmla="*/ 2147483647 w 2785"/>
                <a:gd name="T47" fmla="*/ 0 h 200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785"/>
                <a:gd name="T73" fmla="*/ 0 h 2009"/>
                <a:gd name="T74" fmla="*/ 2785 w 2785"/>
                <a:gd name="T75" fmla="*/ 2009 h 200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785" h="2009">
                  <a:moveTo>
                    <a:pt x="1400" y="0"/>
                  </a:moveTo>
                  <a:lnTo>
                    <a:pt x="184" y="712"/>
                  </a:lnTo>
                  <a:lnTo>
                    <a:pt x="760" y="712"/>
                  </a:lnTo>
                  <a:lnTo>
                    <a:pt x="760" y="920"/>
                  </a:lnTo>
                  <a:lnTo>
                    <a:pt x="720" y="1152"/>
                  </a:lnTo>
                  <a:lnTo>
                    <a:pt x="640" y="1352"/>
                  </a:lnTo>
                  <a:lnTo>
                    <a:pt x="560" y="1536"/>
                  </a:lnTo>
                  <a:lnTo>
                    <a:pt x="464" y="1672"/>
                  </a:lnTo>
                  <a:lnTo>
                    <a:pt x="328" y="1824"/>
                  </a:lnTo>
                  <a:lnTo>
                    <a:pt x="208" y="1912"/>
                  </a:lnTo>
                  <a:lnTo>
                    <a:pt x="96" y="1976"/>
                  </a:lnTo>
                  <a:lnTo>
                    <a:pt x="0" y="2008"/>
                  </a:lnTo>
                  <a:lnTo>
                    <a:pt x="2784" y="2008"/>
                  </a:lnTo>
                  <a:lnTo>
                    <a:pt x="2664" y="1952"/>
                  </a:lnTo>
                  <a:lnTo>
                    <a:pt x="2568" y="1904"/>
                  </a:lnTo>
                  <a:lnTo>
                    <a:pt x="2456" y="1808"/>
                  </a:lnTo>
                  <a:lnTo>
                    <a:pt x="2288" y="1616"/>
                  </a:lnTo>
                  <a:lnTo>
                    <a:pt x="2200" y="1448"/>
                  </a:lnTo>
                  <a:lnTo>
                    <a:pt x="2128" y="1272"/>
                  </a:lnTo>
                  <a:lnTo>
                    <a:pt x="2080" y="1080"/>
                  </a:lnTo>
                  <a:lnTo>
                    <a:pt x="2048" y="848"/>
                  </a:lnTo>
                  <a:lnTo>
                    <a:pt x="2032" y="712"/>
                  </a:lnTo>
                  <a:lnTo>
                    <a:pt x="2584" y="712"/>
                  </a:lnTo>
                  <a:lnTo>
                    <a:pt x="1400" y="0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Bottom">
                <a:rot lat="899994" lon="0" rev="0"/>
              </a:camera>
              <a:lightRig rig="legacyFlat3" dir="b"/>
            </a:scene3d>
            <a:sp3d extrusionH="227000" prstMaterial="legacyPlastic">
              <a:bevelT w="13500" h="13500" prst="angle"/>
              <a:bevelB w="13500" h="13500" prst="angle"/>
              <a:extrusionClr>
                <a:srgbClr val="99CCFF"/>
              </a:extrusionClr>
            </a:sp3d>
          </p:spPr>
          <p:txBody>
            <a:bodyPr>
              <a:flatTx/>
            </a:bodyPr>
            <a:lstStyle/>
            <a:p>
              <a:endParaRPr lang="ko-KR" altLang="en-US" sz="1600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36932" y="3928850"/>
              <a:ext cx="1049376" cy="292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3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녹색산업화</a:t>
              </a:r>
            </a:p>
          </p:txBody>
        </p:sp>
        <p:sp>
          <p:nvSpPr>
            <p:cNvPr id="11294" name="Freeform 38"/>
            <p:cNvSpPr>
              <a:spLocks/>
            </p:cNvSpPr>
            <p:nvPr/>
          </p:nvSpPr>
          <p:spPr bwMode="auto">
            <a:xfrm rot="5400000">
              <a:off x="4563913" y="5126889"/>
              <a:ext cx="568647" cy="1266852"/>
            </a:xfrm>
            <a:custGeom>
              <a:avLst/>
              <a:gdLst>
                <a:gd name="T0" fmla="*/ 2147483647 w 2785"/>
                <a:gd name="T1" fmla="*/ 0 h 2009"/>
                <a:gd name="T2" fmla="*/ 2147483647 w 2785"/>
                <a:gd name="T3" fmla="*/ 2147483647 h 2009"/>
                <a:gd name="T4" fmla="*/ 2147483647 w 2785"/>
                <a:gd name="T5" fmla="*/ 2147483647 h 2009"/>
                <a:gd name="T6" fmla="*/ 2147483647 w 2785"/>
                <a:gd name="T7" fmla="*/ 2147483647 h 2009"/>
                <a:gd name="T8" fmla="*/ 2147483647 w 2785"/>
                <a:gd name="T9" fmla="*/ 2147483647 h 2009"/>
                <a:gd name="T10" fmla="*/ 2147483647 w 2785"/>
                <a:gd name="T11" fmla="*/ 2147483647 h 2009"/>
                <a:gd name="T12" fmla="*/ 2147483647 w 2785"/>
                <a:gd name="T13" fmla="*/ 2147483647 h 2009"/>
                <a:gd name="T14" fmla="*/ 2147483647 w 2785"/>
                <a:gd name="T15" fmla="*/ 2147483647 h 2009"/>
                <a:gd name="T16" fmla="*/ 2147483647 w 2785"/>
                <a:gd name="T17" fmla="*/ 2147483647 h 2009"/>
                <a:gd name="T18" fmla="*/ 2147483647 w 2785"/>
                <a:gd name="T19" fmla="*/ 2147483647 h 2009"/>
                <a:gd name="T20" fmla="*/ 2147483647 w 2785"/>
                <a:gd name="T21" fmla="*/ 2147483647 h 2009"/>
                <a:gd name="T22" fmla="*/ 0 w 2785"/>
                <a:gd name="T23" fmla="*/ 2147483647 h 2009"/>
                <a:gd name="T24" fmla="*/ 2147483647 w 2785"/>
                <a:gd name="T25" fmla="*/ 2147483647 h 2009"/>
                <a:gd name="T26" fmla="*/ 2147483647 w 2785"/>
                <a:gd name="T27" fmla="*/ 2147483647 h 2009"/>
                <a:gd name="T28" fmla="*/ 2147483647 w 2785"/>
                <a:gd name="T29" fmla="*/ 2147483647 h 2009"/>
                <a:gd name="T30" fmla="*/ 2147483647 w 2785"/>
                <a:gd name="T31" fmla="*/ 2147483647 h 2009"/>
                <a:gd name="T32" fmla="*/ 2147483647 w 2785"/>
                <a:gd name="T33" fmla="*/ 2147483647 h 2009"/>
                <a:gd name="T34" fmla="*/ 2147483647 w 2785"/>
                <a:gd name="T35" fmla="*/ 2147483647 h 2009"/>
                <a:gd name="T36" fmla="*/ 2147483647 w 2785"/>
                <a:gd name="T37" fmla="*/ 2147483647 h 2009"/>
                <a:gd name="T38" fmla="*/ 2147483647 w 2785"/>
                <a:gd name="T39" fmla="*/ 2147483647 h 2009"/>
                <a:gd name="T40" fmla="*/ 2147483647 w 2785"/>
                <a:gd name="T41" fmla="*/ 2147483647 h 2009"/>
                <a:gd name="T42" fmla="*/ 2147483647 w 2785"/>
                <a:gd name="T43" fmla="*/ 2147483647 h 2009"/>
                <a:gd name="T44" fmla="*/ 2147483647 w 2785"/>
                <a:gd name="T45" fmla="*/ 2147483647 h 2009"/>
                <a:gd name="T46" fmla="*/ 2147483647 w 2785"/>
                <a:gd name="T47" fmla="*/ 0 h 200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785"/>
                <a:gd name="T73" fmla="*/ 0 h 2009"/>
                <a:gd name="T74" fmla="*/ 2785 w 2785"/>
                <a:gd name="T75" fmla="*/ 2009 h 200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785" h="2009">
                  <a:moveTo>
                    <a:pt x="1400" y="0"/>
                  </a:moveTo>
                  <a:lnTo>
                    <a:pt x="184" y="712"/>
                  </a:lnTo>
                  <a:lnTo>
                    <a:pt x="760" y="712"/>
                  </a:lnTo>
                  <a:lnTo>
                    <a:pt x="760" y="920"/>
                  </a:lnTo>
                  <a:lnTo>
                    <a:pt x="720" y="1152"/>
                  </a:lnTo>
                  <a:lnTo>
                    <a:pt x="640" y="1352"/>
                  </a:lnTo>
                  <a:lnTo>
                    <a:pt x="560" y="1536"/>
                  </a:lnTo>
                  <a:lnTo>
                    <a:pt x="464" y="1672"/>
                  </a:lnTo>
                  <a:lnTo>
                    <a:pt x="328" y="1824"/>
                  </a:lnTo>
                  <a:lnTo>
                    <a:pt x="208" y="1912"/>
                  </a:lnTo>
                  <a:lnTo>
                    <a:pt x="96" y="1976"/>
                  </a:lnTo>
                  <a:lnTo>
                    <a:pt x="0" y="2008"/>
                  </a:lnTo>
                  <a:lnTo>
                    <a:pt x="2784" y="2008"/>
                  </a:lnTo>
                  <a:lnTo>
                    <a:pt x="2664" y="1952"/>
                  </a:lnTo>
                  <a:lnTo>
                    <a:pt x="2568" y="1904"/>
                  </a:lnTo>
                  <a:lnTo>
                    <a:pt x="2456" y="1808"/>
                  </a:lnTo>
                  <a:lnTo>
                    <a:pt x="2288" y="1616"/>
                  </a:lnTo>
                  <a:lnTo>
                    <a:pt x="2200" y="1448"/>
                  </a:lnTo>
                  <a:lnTo>
                    <a:pt x="2128" y="1272"/>
                  </a:lnTo>
                  <a:lnTo>
                    <a:pt x="2080" y="1080"/>
                  </a:lnTo>
                  <a:lnTo>
                    <a:pt x="2048" y="848"/>
                  </a:lnTo>
                  <a:lnTo>
                    <a:pt x="2032" y="712"/>
                  </a:lnTo>
                  <a:lnTo>
                    <a:pt x="2584" y="712"/>
                  </a:lnTo>
                  <a:lnTo>
                    <a:pt x="1400" y="0"/>
                  </a:lnTo>
                </a:path>
              </a:pathLst>
            </a:custGeom>
            <a:solidFill>
              <a:srgbClr val="669900"/>
            </a:solidFill>
            <a:ln w="9525">
              <a:miter lim="800000"/>
              <a:headEnd/>
              <a:tailEnd/>
            </a:ln>
            <a:scene3d>
              <a:camera prst="legacyObliqueBottom">
                <a:rot lat="899994" lon="0" rev="0"/>
              </a:camera>
              <a:lightRig rig="legacyFlat3" dir="b"/>
            </a:scene3d>
            <a:sp3d extrusionH="227000" prstMaterial="legacyPlastic">
              <a:bevelT w="13500" h="13500" prst="angle"/>
              <a:bevelB w="13500" h="13500" prst="angle"/>
              <a:extrusionClr>
                <a:srgbClr val="99CCFF"/>
              </a:extrusionClr>
            </a:sp3d>
          </p:spPr>
          <p:txBody>
            <a:bodyPr>
              <a:flatTx/>
            </a:bodyPr>
            <a:lstStyle/>
            <a:p>
              <a:endParaRPr lang="ko-KR" altLang="en-US" sz="1600"/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246458" y="5623237"/>
              <a:ext cx="1143042" cy="277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저탄소</a:t>
              </a: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친환경</a:t>
              </a:r>
            </a:p>
          </p:txBody>
        </p:sp>
        <p:sp>
          <p:nvSpPr>
            <p:cNvPr id="120" name="Text Box 40"/>
            <p:cNvSpPr txBox="1">
              <a:spLocks noChangeArrowheads="1"/>
            </p:cNvSpPr>
            <p:nvPr/>
          </p:nvSpPr>
          <p:spPr bwMode="auto">
            <a:xfrm>
              <a:off x="2225495" y="5154779"/>
              <a:ext cx="2297198" cy="10623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rgbClr val="006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청정에너지 확대</a:t>
              </a:r>
              <a:endParaRPr lang="en-US" altLang="ko-KR" sz="1400" dirty="0">
                <a:solidFill>
                  <a:srgbClr val="006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rgbClr val="006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산업구조 녹색화</a:t>
              </a:r>
            </a:p>
            <a:p>
              <a:pPr marL="176213" indent="-176213">
                <a:lnSpc>
                  <a:spcPct val="150000"/>
                </a:lnSpc>
                <a:buFontTx/>
                <a:buChar char="•"/>
                <a:defRPr/>
              </a:pPr>
              <a:r>
                <a:rPr lang="ko-KR" altLang="en-US" sz="1400" dirty="0">
                  <a:solidFill>
                    <a:srgbClr val="006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폐기물 관리 강화</a:t>
              </a: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40378" y="90785"/>
            <a:ext cx="35958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녹색성장의 필요성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378" y="90785"/>
            <a:ext cx="39773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향후 추진일정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pSp>
        <p:nvGrpSpPr>
          <p:cNvPr id="9" name="그룹 17"/>
          <p:cNvGrpSpPr/>
          <p:nvPr/>
        </p:nvGrpSpPr>
        <p:grpSpPr>
          <a:xfrm>
            <a:off x="190500" y="1252374"/>
            <a:ext cx="8143875" cy="582613"/>
            <a:chOff x="190500" y="4591050"/>
            <a:chExt cx="8143875" cy="582613"/>
          </a:xfrm>
        </p:grpSpPr>
        <p:pic>
          <p:nvPicPr>
            <p:cNvPr id="19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45910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20" name="Rectangle 64"/>
            <p:cNvSpPr>
              <a:spLocks noChangeArrowheads="1"/>
            </p:cNvSpPr>
            <p:nvPr/>
          </p:nvSpPr>
          <p:spPr bwMode="auto">
            <a:xfrm>
              <a:off x="276225" y="4689375"/>
              <a:ext cx="7296150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   2009.10</a:t>
              </a:r>
              <a:r>
                <a:rPr lang="ko-KR" altLang="en-US" b="0" dirty="0" smtClean="0"/>
                <a:t>월</a:t>
              </a:r>
              <a:r>
                <a:rPr lang="en-US" altLang="ko-KR" b="0" dirty="0" smtClean="0"/>
                <a:t> : </a:t>
              </a:r>
              <a:r>
                <a:rPr lang="ko-KR" altLang="en-US" b="0" dirty="0" smtClean="0"/>
                <a:t>녹색도시 국제 </a:t>
              </a:r>
              <a:r>
                <a:rPr lang="ko-KR" altLang="en-US" b="0" dirty="0" err="1" smtClean="0"/>
                <a:t>컨퍼런스</a:t>
              </a:r>
              <a:r>
                <a:rPr lang="ko-KR" altLang="en-US" b="0" dirty="0" smtClean="0"/>
                <a:t> 개최</a:t>
              </a:r>
              <a:endParaRPr lang="ko-KR" altLang="en-US" b="0" dirty="0"/>
            </a:p>
          </p:txBody>
        </p:sp>
      </p:grpSp>
      <p:grpSp>
        <p:nvGrpSpPr>
          <p:cNvPr id="12" name="그룹 20"/>
          <p:cNvGrpSpPr/>
          <p:nvPr/>
        </p:nvGrpSpPr>
        <p:grpSpPr>
          <a:xfrm>
            <a:off x="190500" y="2698013"/>
            <a:ext cx="8267700" cy="582613"/>
            <a:chOff x="190500" y="5619750"/>
            <a:chExt cx="8267700" cy="582613"/>
          </a:xfrm>
        </p:grpSpPr>
        <p:pic>
          <p:nvPicPr>
            <p:cNvPr id="22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56197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23" name="Rectangle 64"/>
            <p:cNvSpPr>
              <a:spLocks noChangeArrowheads="1"/>
            </p:cNvSpPr>
            <p:nvPr/>
          </p:nvSpPr>
          <p:spPr bwMode="auto">
            <a:xfrm>
              <a:off x="276225" y="5718075"/>
              <a:ext cx="81819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   2009.11</a:t>
              </a:r>
              <a:r>
                <a:rPr lang="ko-KR" altLang="en-US" b="0" dirty="0" smtClean="0"/>
                <a:t>월</a:t>
              </a:r>
              <a:r>
                <a:rPr lang="en-US" altLang="ko-KR" b="0" dirty="0" smtClean="0"/>
                <a:t> :</a:t>
              </a:r>
              <a:r>
                <a:rPr lang="ko-KR" altLang="en-US" b="0" dirty="0" smtClean="0"/>
                <a:t> 분야별 기본구상을 토대로 종합계획 수립</a:t>
              </a:r>
              <a:endParaRPr lang="ko-KR" altLang="en-US" b="0" dirty="0"/>
            </a:p>
          </p:txBody>
        </p:sp>
      </p:grpSp>
      <p:grpSp>
        <p:nvGrpSpPr>
          <p:cNvPr id="15" name="그룹 23"/>
          <p:cNvGrpSpPr/>
          <p:nvPr/>
        </p:nvGrpSpPr>
        <p:grpSpPr>
          <a:xfrm>
            <a:off x="190500" y="4098693"/>
            <a:ext cx="8267700" cy="582613"/>
            <a:chOff x="190500" y="5619750"/>
            <a:chExt cx="8267700" cy="582613"/>
          </a:xfrm>
        </p:grpSpPr>
        <p:pic>
          <p:nvPicPr>
            <p:cNvPr id="25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56197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26" name="Rectangle 64"/>
            <p:cNvSpPr>
              <a:spLocks noChangeArrowheads="1"/>
            </p:cNvSpPr>
            <p:nvPr/>
          </p:nvSpPr>
          <p:spPr bwMode="auto">
            <a:xfrm>
              <a:off x="276225" y="5718075"/>
              <a:ext cx="81819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   2009.12</a:t>
              </a:r>
              <a:r>
                <a:rPr lang="ko-KR" altLang="en-US" b="0" dirty="0" smtClean="0"/>
                <a:t>월</a:t>
              </a:r>
              <a:r>
                <a:rPr lang="en-US" altLang="ko-KR" b="0" dirty="0" smtClean="0"/>
                <a:t> : </a:t>
              </a:r>
              <a:r>
                <a:rPr lang="ko-KR" altLang="en-US" b="0" dirty="0" smtClean="0"/>
                <a:t>강릉시 녹색시범도시 내 기존 시가지 정비공사 착수</a:t>
              </a:r>
              <a:endParaRPr lang="ko-KR" altLang="en-US" b="0" dirty="0"/>
            </a:p>
          </p:txBody>
        </p:sp>
      </p:grpSp>
      <p:grpSp>
        <p:nvGrpSpPr>
          <p:cNvPr id="16" name="그룹 30"/>
          <p:cNvGrpSpPr/>
          <p:nvPr/>
        </p:nvGrpSpPr>
        <p:grpSpPr>
          <a:xfrm>
            <a:off x="490538" y="1872641"/>
            <a:ext cx="8153590" cy="387798"/>
            <a:chOff x="490538" y="4086224"/>
            <a:chExt cx="8153590" cy="387798"/>
          </a:xfrm>
        </p:grpSpPr>
        <p:sp>
          <p:nvSpPr>
            <p:cNvPr id="32" name="Rectangle 75"/>
            <p:cNvSpPr>
              <a:spLocks noChangeArrowheads="1"/>
            </p:cNvSpPr>
            <p:nvPr/>
          </p:nvSpPr>
          <p:spPr bwMode="auto">
            <a:xfrm>
              <a:off x="673149" y="4086224"/>
              <a:ext cx="7970979" cy="3877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rgbClr val="003366"/>
                  </a:solidFill>
                </a:rPr>
                <a:t>녹색도시관련 국내외 기업 및 전문가 초청</a:t>
              </a:r>
              <a:endParaRPr lang="ko-KR" altLang="en-US" sz="1600" b="0" dirty="0">
                <a:solidFill>
                  <a:srgbClr val="0066FF"/>
                </a:solidFill>
              </a:endParaRPr>
            </a:p>
          </p:txBody>
        </p:sp>
        <p:pic>
          <p:nvPicPr>
            <p:cNvPr id="33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4213224"/>
              <a:ext cx="184367" cy="166688"/>
            </a:xfrm>
            <a:prstGeom prst="rect">
              <a:avLst/>
            </a:prstGeom>
            <a:noFill/>
          </p:spPr>
        </p:pic>
      </p:grpSp>
      <p:sp>
        <p:nvSpPr>
          <p:cNvPr id="27" name="TextBox 26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34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8" name="그룹 30"/>
          <p:cNvGrpSpPr/>
          <p:nvPr/>
        </p:nvGrpSpPr>
        <p:grpSpPr>
          <a:xfrm>
            <a:off x="490538" y="2261940"/>
            <a:ext cx="8153590" cy="348813"/>
            <a:chOff x="490538" y="4086224"/>
            <a:chExt cx="8153590" cy="348813"/>
          </a:xfrm>
        </p:grpSpPr>
        <p:sp>
          <p:nvSpPr>
            <p:cNvPr id="29" name="Rectangle 75"/>
            <p:cNvSpPr>
              <a:spLocks noChangeArrowheads="1"/>
            </p:cNvSpPr>
            <p:nvPr/>
          </p:nvSpPr>
          <p:spPr bwMode="auto">
            <a:xfrm>
              <a:off x="673149" y="4086224"/>
              <a:ext cx="7970979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시범사업 추진방안 및 국내외 기업 참여방안 논의</a:t>
              </a:r>
              <a:endParaRPr lang="ko-KR" altLang="en-US" sz="1600" b="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30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4213224"/>
              <a:ext cx="184367" cy="166688"/>
            </a:xfrm>
            <a:prstGeom prst="rect">
              <a:avLst/>
            </a:prstGeom>
            <a:noFill/>
          </p:spPr>
        </p:pic>
      </p:grpSp>
      <p:grpSp>
        <p:nvGrpSpPr>
          <p:cNvPr id="31" name="그룹 30"/>
          <p:cNvGrpSpPr/>
          <p:nvPr/>
        </p:nvGrpSpPr>
        <p:grpSpPr>
          <a:xfrm>
            <a:off x="479984" y="3292531"/>
            <a:ext cx="8153590" cy="348813"/>
            <a:chOff x="490538" y="4086224"/>
            <a:chExt cx="8153590" cy="348813"/>
          </a:xfrm>
        </p:grpSpPr>
        <p:sp>
          <p:nvSpPr>
            <p:cNvPr id="34" name="Rectangle 75"/>
            <p:cNvSpPr>
              <a:spLocks noChangeArrowheads="1"/>
            </p:cNvSpPr>
            <p:nvPr/>
          </p:nvSpPr>
          <p:spPr bwMode="auto">
            <a:xfrm>
              <a:off x="673149" y="4086224"/>
              <a:ext cx="7970979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교통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주택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에너지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생태 등 분야별 기존시가지 및 </a:t>
              </a:r>
              <a:r>
                <a:rPr lang="ko-KR" altLang="en-US" sz="1600" b="0" dirty="0" err="1" smtClean="0">
                  <a:solidFill>
                    <a:schemeClr val="accent6">
                      <a:lumMod val="75000"/>
                    </a:schemeClr>
                  </a:solidFill>
                </a:rPr>
                <a:t>미개발지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 조성계획</a:t>
              </a:r>
              <a:endParaRPr lang="ko-KR" altLang="en-US" sz="1600" b="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35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4213224"/>
              <a:ext cx="184367" cy="166688"/>
            </a:xfrm>
            <a:prstGeom prst="rect">
              <a:avLst/>
            </a:prstGeom>
            <a:noFill/>
          </p:spPr>
        </p:pic>
      </p:grpSp>
      <p:grpSp>
        <p:nvGrpSpPr>
          <p:cNvPr id="36" name="그룹 30"/>
          <p:cNvGrpSpPr/>
          <p:nvPr/>
        </p:nvGrpSpPr>
        <p:grpSpPr>
          <a:xfrm>
            <a:off x="479984" y="3681830"/>
            <a:ext cx="8153590" cy="348813"/>
            <a:chOff x="490538" y="4086224"/>
            <a:chExt cx="8153590" cy="348813"/>
          </a:xfrm>
        </p:grpSpPr>
        <p:sp>
          <p:nvSpPr>
            <p:cNvPr id="37" name="Rectangle 75"/>
            <p:cNvSpPr>
              <a:spLocks noChangeArrowheads="1"/>
            </p:cNvSpPr>
            <p:nvPr/>
          </p:nvSpPr>
          <p:spPr bwMode="auto">
            <a:xfrm>
              <a:off x="673149" y="4086224"/>
              <a:ext cx="7970979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총 사업비 및 개별사업비 확정 후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정부예산지원 및 민간자본 유치 등 본격 추진</a:t>
              </a:r>
              <a:endParaRPr lang="ko-KR" altLang="en-US" sz="1600" b="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38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4213224"/>
              <a:ext cx="184367" cy="166688"/>
            </a:xfrm>
            <a:prstGeom prst="rect">
              <a:avLst/>
            </a:prstGeom>
            <a:noFill/>
          </p:spPr>
        </p:pic>
      </p:grpSp>
      <p:grpSp>
        <p:nvGrpSpPr>
          <p:cNvPr id="39" name="그룹 38"/>
          <p:cNvGrpSpPr/>
          <p:nvPr/>
        </p:nvGrpSpPr>
        <p:grpSpPr>
          <a:xfrm>
            <a:off x="470924" y="4704885"/>
            <a:ext cx="8153590" cy="348813"/>
            <a:chOff x="490538" y="4086224"/>
            <a:chExt cx="8153590" cy="348813"/>
          </a:xfrm>
        </p:grpSpPr>
        <p:sp>
          <p:nvSpPr>
            <p:cNvPr id="40" name="Rectangle 75"/>
            <p:cNvSpPr>
              <a:spLocks noChangeArrowheads="1"/>
            </p:cNvSpPr>
            <p:nvPr/>
          </p:nvSpPr>
          <p:spPr bwMode="auto">
            <a:xfrm>
              <a:off x="673149" y="4086224"/>
              <a:ext cx="7970979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주택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하천 등 기존시가지 정비는 기존 예산 </a:t>
              </a:r>
              <a:r>
                <a:rPr lang="ko-KR" altLang="en-US" sz="1600" b="0" dirty="0" err="1" smtClean="0">
                  <a:solidFill>
                    <a:schemeClr val="accent6">
                      <a:lumMod val="75000"/>
                    </a:schemeClr>
                  </a:solidFill>
                </a:rPr>
                <a:t>범위내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 공사 착수</a:t>
              </a:r>
              <a:endParaRPr lang="ko-KR" altLang="en-US" sz="1600" b="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41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4213224"/>
              <a:ext cx="184367" cy="166688"/>
            </a:xfrm>
            <a:prstGeom prst="rect">
              <a:avLst/>
            </a:prstGeom>
            <a:noFill/>
          </p:spPr>
        </p:pic>
      </p:grpSp>
      <p:grpSp>
        <p:nvGrpSpPr>
          <p:cNvPr id="42" name="그룹 30"/>
          <p:cNvGrpSpPr/>
          <p:nvPr/>
        </p:nvGrpSpPr>
        <p:grpSpPr>
          <a:xfrm>
            <a:off x="470924" y="5094184"/>
            <a:ext cx="8153590" cy="348813"/>
            <a:chOff x="490538" y="4086224"/>
            <a:chExt cx="8153590" cy="348813"/>
          </a:xfrm>
        </p:grpSpPr>
        <p:sp>
          <p:nvSpPr>
            <p:cNvPr id="43" name="Rectangle 75"/>
            <p:cNvSpPr>
              <a:spLocks noChangeArrowheads="1"/>
            </p:cNvSpPr>
            <p:nvPr/>
          </p:nvSpPr>
          <p:spPr bwMode="auto">
            <a:xfrm>
              <a:off x="673149" y="4086224"/>
              <a:ext cx="7970979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err="1" smtClean="0">
                  <a:solidFill>
                    <a:schemeClr val="accent6">
                      <a:lumMod val="75000"/>
                    </a:schemeClr>
                  </a:solidFill>
                </a:rPr>
                <a:t>미개발지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 친환경적 조성은 기본계획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실시설계 등을 거쳐 내년 중 착수</a:t>
              </a:r>
              <a:endParaRPr lang="ko-KR" altLang="en-US" sz="1600" b="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44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4213224"/>
              <a:ext cx="184367" cy="166688"/>
            </a:xfrm>
            <a:prstGeom prst="rect">
              <a:avLst/>
            </a:prstGeom>
            <a:noFill/>
          </p:spPr>
        </p:pic>
      </p:grpSp>
      <p:grpSp>
        <p:nvGrpSpPr>
          <p:cNvPr id="45" name="그룹 23"/>
          <p:cNvGrpSpPr/>
          <p:nvPr/>
        </p:nvGrpSpPr>
        <p:grpSpPr>
          <a:xfrm>
            <a:off x="190500" y="5574404"/>
            <a:ext cx="8267700" cy="582613"/>
            <a:chOff x="190500" y="5619750"/>
            <a:chExt cx="8267700" cy="582613"/>
          </a:xfrm>
        </p:grpSpPr>
        <p:pic>
          <p:nvPicPr>
            <p:cNvPr id="46" name="Picture 63" descr="27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" y="5619750"/>
              <a:ext cx="8143875" cy="582613"/>
            </a:xfrm>
            <a:prstGeom prst="rect">
              <a:avLst/>
            </a:prstGeom>
            <a:noFill/>
          </p:spPr>
        </p:pic>
        <p:sp>
          <p:nvSpPr>
            <p:cNvPr id="47" name="Rectangle 64"/>
            <p:cNvSpPr>
              <a:spLocks noChangeArrowheads="1"/>
            </p:cNvSpPr>
            <p:nvPr/>
          </p:nvSpPr>
          <p:spPr bwMode="auto">
            <a:xfrm>
              <a:off x="276225" y="5718075"/>
              <a:ext cx="8181975" cy="366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r>
                <a:rPr lang="en-US" altLang="ko-KR" b="0" dirty="0" smtClean="0"/>
                <a:t>   2012</a:t>
              </a:r>
              <a:r>
                <a:rPr lang="ko-KR" altLang="en-US" b="0" dirty="0" smtClean="0"/>
                <a:t>년까지 시범사업의 가시적인 사업성과 창출</a:t>
              </a:r>
              <a:endParaRPr lang="ko-KR" altLang="en-US" b="0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60368" y="6215292"/>
            <a:ext cx="8153590" cy="348813"/>
            <a:chOff x="490538" y="4086224"/>
            <a:chExt cx="8153590" cy="348813"/>
          </a:xfrm>
        </p:grpSpPr>
        <p:sp>
          <p:nvSpPr>
            <p:cNvPr id="49" name="Rectangle 75"/>
            <p:cNvSpPr>
              <a:spLocks noChangeArrowheads="1"/>
            </p:cNvSpPr>
            <p:nvPr/>
          </p:nvSpPr>
          <p:spPr bwMode="auto">
            <a:xfrm>
              <a:off x="673149" y="4086224"/>
              <a:ext cx="7970979" cy="3488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시범도시 조성사업 경험을 토대로 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2012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년부터 전국 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16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개 시</a:t>
              </a:r>
              <a:r>
                <a:rPr lang="en-US" altLang="ko-KR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·</a:t>
              </a:r>
              <a:r>
                <a:rPr lang="ko-KR" altLang="en-US" sz="1600" b="0" dirty="0" smtClean="0">
                  <a:solidFill>
                    <a:schemeClr val="accent6">
                      <a:lumMod val="75000"/>
                    </a:schemeClr>
                  </a:solidFill>
                </a:rPr>
                <a:t>도로 확대 추진</a:t>
              </a:r>
              <a:endParaRPr lang="ko-KR" altLang="en-US" sz="1600" b="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50" name="Picture 76" descr="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0538" y="4213224"/>
              <a:ext cx="184367" cy="1666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 descr="end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03107" name="Picture 3" descr="ending-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03108" name="Picture 4" descr="ending-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03109" name="Picture 5" descr="endi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43163" y="1754188"/>
            <a:ext cx="4600575" cy="106362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0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5875" y="127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ko-KR" altLang="en-US"/>
          </a:p>
        </p:txBody>
      </p:sp>
      <p:grpSp>
        <p:nvGrpSpPr>
          <p:cNvPr id="2" name="그룹 76"/>
          <p:cNvGrpSpPr>
            <a:grpSpLocks/>
          </p:cNvGrpSpPr>
          <p:nvPr/>
        </p:nvGrpSpPr>
        <p:grpSpPr bwMode="auto">
          <a:xfrm>
            <a:off x="684213" y="1214438"/>
            <a:ext cx="7708900" cy="4662487"/>
            <a:chOff x="684213" y="1425575"/>
            <a:chExt cx="7708900" cy="4451350"/>
          </a:xfrm>
        </p:grpSpPr>
        <p:sp>
          <p:nvSpPr>
            <p:cNvPr id="13324" name="AutoShape 60" descr="좁은 수평선"/>
            <p:cNvSpPr>
              <a:spLocks noChangeArrowheads="1"/>
            </p:cNvSpPr>
            <p:nvPr/>
          </p:nvSpPr>
          <p:spPr bwMode="auto">
            <a:xfrm>
              <a:off x="684213" y="1876425"/>
              <a:ext cx="3851275" cy="4000500"/>
            </a:xfrm>
            <a:prstGeom prst="homePlate">
              <a:avLst>
                <a:gd name="adj" fmla="val 19764"/>
              </a:avLst>
            </a:prstGeom>
            <a:pattFill prst="narHorz">
              <a:fgClr>
                <a:srgbClr val="C3EBEA"/>
              </a:fgClr>
              <a:bgClr>
                <a:schemeClr val="bg1"/>
              </a:bgClr>
            </a:pattFill>
            <a:ln w="6350" algn="ctr">
              <a:noFill/>
              <a:miter lim="800000"/>
              <a:headEnd/>
              <a:tailEnd/>
            </a:ln>
          </p:spPr>
          <p:txBody>
            <a:bodyPr wrap="none" lIns="154800" tIns="43200" rIns="86400" bIns="43200" anchor="ctr"/>
            <a:lstStyle/>
            <a:p>
              <a:endParaRPr lang="ko-KR" altLang="en-US"/>
            </a:p>
          </p:txBody>
        </p:sp>
        <p:sp>
          <p:nvSpPr>
            <p:cNvPr id="13325" name="AutoShape 62"/>
            <p:cNvSpPr>
              <a:spLocks noChangeArrowheads="1"/>
            </p:cNvSpPr>
            <p:nvPr/>
          </p:nvSpPr>
          <p:spPr bwMode="gray">
            <a:xfrm>
              <a:off x="4722813" y="2228850"/>
              <a:ext cx="3670300" cy="773113"/>
            </a:xfrm>
            <a:prstGeom prst="cube">
              <a:avLst>
                <a:gd name="adj" fmla="val 2625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C0C0C0"/>
                </a:gs>
              </a:gsLst>
              <a:lin ang="27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tIns="90000" bIns="0"/>
            <a:lstStyle/>
            <a:p>
              <a:pPr algn="ctr"/>
              <a:endParaRPr lang="ko-KR" altLang="ko-KR" sz="1400">
                <a:latin typeface="Arial" charset="0"/>
                <a:ea typeface="HY헤드라인M" pitchFamily="18" charset="-127"/>
              </a:endParaRPr>
            </a:p>
          </p:txBody>
        </p:sp>
        <p:grpSp>
          <p:nvGrpSpPr>
            <p:cNvPr id="3" name="Group 68"/>
            <p:cNvGrpSpPr>
              <a:grpSpLocks/>
            </p:cNvGrpSpPr>
            <p:nvPr/>
          </p:nvGrpSpPr>
          <p:grpSpPr bwMode="auto">
            <a:xfrm>
              <a:off x="4833938" y="2347913"/>
              <a:ext cx="3438525" cy="549275"/>
              <a:chOff x="2684" y="3596"/>
              <a:chExt cx="1094" cy="190"/>
            </a:xfrm>
          </p:grpSpPr>
          <p:sp>
            <p:nvSpPr>
              <p:cNvPr id="13390" name="Text Box 69"/>
              <p:cNvSpPr txBox="1">
                <a:spLocks noChangeArrowheads="1"/>
              </p:cNvSpPr>
              <p:nvPr/>
            </p:nvSpPr>
            <p:spPr bwMode="gray">
              <a:xfrm>
                <a:off x="2684" y="3596"/>
                <a:ext cx="1094" cy="190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ko-KR" altLang="en-US" sz="1400" i="1">
                    <a:latin typeface="Arial" charset="0"/>
                    <a:ea typeface="HY헤드라인M" pitchFamily="18" charset="-127"/>
                  </a:rPr>
                  <a:t>녹색시장을 선점하기 위한</a:t>
                </a:r>
                <a:br>
                  <a:rPr lang="ko-KR" altLang="en-US" sz="1400" i="1">
                    <a:latin typeface="Arial" charset="0"/>
                    <a:ea typeface="HY헤드라인M" pitchFamily="18" charset="-127"/>
                  </a:rPr>
                </a:br>
                <a:r>
                  <a:rPr lang="ko-KR" altLang="en-US" sz="1400" i="1">
                    <a:latin typeface="Arial" charset="0"/>
                    <a:ea typeface="HY헤드라인M" pitchFamily="18" charset="-127"/>
                  </a:rPr>
                  <a:t>치열한 녹색경쟁 시작</a:t>
                </a:r>
              </a:p>
            </p:txBody>
          </p:sp>
          <p:grpSp>
            <p:nvGrpSpPr>
              <p:cNvPr id="4" name="Group 70"/>
              <p:cNvGrpSpPr>
                <a:grpSpLocks/>
              </p:cNvGrpSpPr>
              <p:nvPr/>
            </p:nvGrpSpPr>
            <p:grpSpPr bwMode="auto">
              <a:xfrm>
                <a:off x="2684" y="3596"/>
                <a:ext cx="1094" cy="190"/>
                <a:chOff x="2303" y="2358"/>
                <a:chExt cx="1572" cy="190"/>
              </a:xfrm>
            </p:grpSpPr>
            <p:sp>
              <p:nvSpPr>
                <p:cNvPr id="13392" name="Line 71"/>
                <p:cNvSpPr>
                  <a:spLocks noChangeShapeType="1"/>
                </p:cNvSpPr>
                <p:nvPr/>
              </p:nvSpPr>
              <p:spPr bwMode="gray">
                <a:xfrm>
                  <a:off x="2303" y="2358"/>
                  <a:ext cx="1572" cy="0"/>
                </a:xfrm>
                <a:prstGeom prst="line">
                  <a:avLst/>
                </a:prstGeom>
                <a:noFill/>
                <a:ln w="63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3" name="Line 72"/>
                <p:cNvSpPr>
                  <a:spLocks noChangeShapeType="1"/>
                </p:cNvSpPr>
                <p:nvPr/>
              </p:nvSpPr>
              <p:spPr bwMode="gray">
                <a:xfrm>
                  <a:off x="2303" y="2548"/>
                  <a:ext cx="1572" cy="0"/>
                </a:xfrm>
                <a:prstGeom prst="line">
                  <a:avLst/>
                </a:prstGeom>
                <a:noFill/>
                <a:ln w="63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3327" name="AutoShape 73"/>
            <p:cNvSpPr>
              <a:spLocks noChangeArrowheads="1"/>
            </p:cNvSpPr>
            <p:nvPr/>
          </p:nvSpPr>
          <p:spPr bwMode="gray">
            <a:xfrm>
              <a:off x="4722813" y="5103813"/>
              <a:ext cx="3670300" cy="773112"/>
            </a:xfrm>
            <a:prstGeom prst="cube">
              <a:avLst>
                <a:gd name="adj" fmla="val 2625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C0C0C0"/>
                </a:gs>
              </a:gsLst>
              <a:lin ang="27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tIns="90000" bIns="0"/>
            <a:lstStyle/>
            <a:p>
              <a:pPr algn="ctr"/>
              <a:endParaRPr lang="ko-KR" altLang="ko-KR" sz="1400"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13328" name="AutoShape 85"/>
            <p:cNvSpPr>
              <a:spLocks noChangeArrowheads="1"/>
            </p:cNvSpPr>
            <p:nvPr/>
          </p:nvSpPr>
          <p:spPr bwMode="gray">
            <a:xfrm>
              <a:off x="4722813" y="1876425"/>
              <a:ext cx="3670300" cy="363538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tIns="90000" bIns="0"/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국제 사회는</a:t>
              </a:r>
              <a:r>
                <a:rPr lang="en-US" altLang="ko-KR" sz="14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…</a:t>
              </a:r>
            </a:p>
          </p:txBody>
        </p:sp>
        <p:sp>
          <p:nvSpPr>
            <p:cNvPr id="13329" name="AutoShape 274"/>
            <p:cNvSpPr>
              <a:spLocks noChangeArrowheads="1"/>
            </p:cNvSpPr>
            <p:nvPr/>
          </p:nvSpPr>
          <p:spPr bwMode="gray">
            <a:xfrm>
              <a:off x="4816475" y="3497263"/>
              <a:ext cx="3419475" cy="782637"/>
            </a:xfrm>
            <a:prstGeom prst="roundRect">
              <a:avLst>
                <a:gd name="adj" fmla="val 3505"/>
              </a:avLst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100"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13330" name="Text Box 276"/>
            <p:cNvSpPr txBox="1">
              <a:spLocks noChangeArrowheads="1"/>
            </p:cNvSpPr>
            <p:nvPr/>
          </p:nvSpPr>
          <p:spPr bwMode="gray">
            <a:xfrm>
              <a:off x="4870450" y="3756025"/>
              <a:ext cx="3311525" cy="268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algn="ctr" latinLnBrk="0">
                <a:lnSpc>
                  <a:spcPct val="110000"/>
                </a:lnSpc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녹색성장</a:t>
              </a:r>
            </a:p>
          </p:txBody>
        </p:sp>
        <p:sp>
          <p:nvSpPr>
            <p:cNvPr id="13331" name="AutoShape 91"/>
            <p:cNvSpPr>
              <a:spLocks noChangeArrowheads="1"/>
            </p:cNvSpPr>
            <p:nvPr/>
          </p:nvSpPr>
          <p:spPr bwMode="auto">
            <a:xfrm>
              <a:off x="779463" y="1947863"/>
              <a:ext cx="3849687" cy="3859212"/>
            </a:xfrm>
            <a:prstGeom prst="homePlate">
              <a:avLst>
                <a:gd name="adj" fmla="val 25088"/>
              </a:avLst>
            </a:prstGeom>
            <a:solidFill>
              <a:schemeClr val="bg1"/>
            </a:solidFill>
            <a:ln w="6350" algn="ctr">
              <a:noFill/>
              <a:miter lim="800000"/>
              <a:headEnd/>
              <a:tailEnd/>
            </a:ln>
          </p:spPr>
          <p:txBody>
            <a:bodyPr wrap="none" lIns="154800" tIns="43200" rIns="86400" bIns="43200" anchor="ctr"/>
            <a:lstStyle/>
            <a:p>
              <a:endParaRPr lang="ko-KR" altLang="en-US"/>
            </a:p>
          </p:txBody>
        </p:sp>
        <p:grpSp>
          <p:nvGrpSpPr>
            <p:cNvPr id="5" name="Group 92"/>
            <p:cNvGrpSpPr>
              <a:grpSpLocks/>
            </p:cNvGrpSpPr>
            <p:nvPr/>
          </p:nvGrpSpPr>
          <p:grpSpPr bwMode="auto">
            <a:xfrm>
              <a:off x="873125" y="2109788"/>
              <a:ext cx="2722563" cy="679450"/>
              <a:chOff x="268" y="3316"/>
              <a:chExt cx="1321" cy="462"/>
            </a:xfrm>
          </p:grpSpPr>
          <p:grpSp>
            <p:nvGrpSpPr>
              <p:cNvPr id="6" name="Group 93"/>
              <p:cNvGrpSpPr>
                <a:grpSpLocks/>
              </p:cNvGrpSpPr>
              <p:nvPr/>
            </p:nvGrpSpPr>
            <p:grpSpPr bwMode="auto">
              <a:xfrm>
                <a:off x="268" y="3381"/>
                <a:ext cx="1321" cy="397"/>
                <a:chOff x="351" y="5486"/>
                <a:chExt cx="1226" cy="397"/>
              </a:xfrm>
            </p:grpSpPr>
            <p:grpSp>
              <p:nvGrpSpPr>
                <p:cNvPr id="7" name="Group 94"/>
                <p:cNvGrpSpPr>
                  <a:grpSpLocks/>
                </p:cNvGrpSpPr>
                <p:nvPr/>
              </p:nvGrpSpPr>
              <p:grpSpPr bwMode="auto">
                <a:xfrm>
                  <a:off x="351" y="5486"/>
                  <a:ext cx="1226" cy="397"/>
                  <a:chOff x="351" y="5406"/>
                  <a:chExt cx="1226" cy="477"/>
                </a:xfrm>
              </p:grpSpPr>
              <p:sp>
                <p:nvSpPr>
                  <p:cNvPr id="13388" name="AutoShape 95"/>
                  <p:cNvSpPr>
                    <a:spLocks noChangeArrowheads="1"/>
                  </p:cNvSpPr>
                  <p:nvPr/>
                </p:nvSpPr>
                <p:spPr bwMode="gray">
                  <a:xfrm>
                    <a:off x="351" y="5406"/>
                    <a:ext cx="1226" cy="477"/>
                  </a:xfrm>
                  <a:prstGeom prst="roundRect">
                    <a:avLst>
                      <a:gd name="adj" fmla="val 5778"/>
                    </a:avLst>
                  </a:prstGeom>
                  <a:solidFill>
                    <a:schemeClr val="bg1"/>
                  </a:solidFill>
                  <a:ln w="9525" algn="ctr">
                    <a:solidFill>
                      <a:srgbClr val="008000"/>
                    </a:solidFill>
                    <a:round/>
                    <a:headEnd/>
                    <a:tailEnd/>
                  </a:ln>
                </p:spPr>
                <p:txBody>
                  <a:bodyPr wrap="none" lIns="154800" tIns="43200" rIns="86400" bIns="432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2192" name="AutoShape 96"/>
                  <p:cNvSpPr>
                    <a:spLocks noChangeArrowheads="1"/>
                  </p:cNvSpPr>
                  <p:nvPr/>
                </p:nvSpPr>
                <p:spPr bwMode="gray">
                  <a:xfrm>
                    <a:off x="373" y="5424"/>
                    <a:ext cx="1182" cy="441"/>
                  </a:xfrm>
                  <a:prstGeom prst="roundRect">
                    <a:avLst>
                      <a:gd name="adj" fmla="val 5778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shade val="92157"/>
                          <a:invGamma/>
                        </a:schemeClr>
                      </a:gs>
                    </a:gsLst>
                    <a:lin ang="2700000" scaled="1"/>
                  </a:gradFill>
                  <a:ln w="635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lIns="154800" tIns="43200" rIns="86400" bIns="43200" anchor="ctr"/>
                  <a:lstStyle/>
                  <a:p>
                    <a:pPr>
                      <a:defRPr/>
                    </a:pPr>
                    <a:endParaRPr lang="ko-KR" altLang="en-US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13387" name="Text Box 97"/>
                <p:cNvSpPr txBox="1">
                  <a:spLocks noChangeArrowheads="1"/>
                </p:cNvSpPr>
                <p:nvPr/>
              </p:nvSpPr>
              <p:spPr bwMode="gray">
                <a:xfrm>
                  <a:off x="672" y="5539"/>
                  <a:ext cx="583" cy="2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882650" latinLnBrk="0">
                    <a:spcBef>
                      <a:spcPct val="10000"/>
                    </a:spcBef>
                  </a:pP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기후변화로 인한</a:t>
                  </a:r>
                  <a:br>
                    <a:rPr lang="ko-KR" altLang="en-US" sz="1400">
                      <a:latin typeface="Arial" charset="0"/>
                      <a:ea typeface="HY헤드라인M" pitchFamily="18" charset="-127"/>
                    </a:rPr>
                  </a:b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환경 위기 심화</a:t>
                  </a:r>
                </a:p>
              </p:txBody>
            </p:sp>
          </p:grpSp>
          <p:sp>
            <p:nvSpPr>
              <p:cNvPr id="13385" name="AutoShape 98"/>
              <p:cNvSpPr>
                <a:spLocks noChangeArrowheads="1"/>
              </p:cNvSpPr>
              <p:nvPr/>
            </p:nvSpPr>
            <p:spPr bwMode="gray">
              <a:xfrm flipV="1">
                <a:off x="288" y="3316"/>
                <a:ext cx="127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17 w 21600"/>
                  <a:gd name="T13" fmla="*/ 2363 h 21600"/>
                  <a:gd name="T14" fmla="*/ 19283 w 21600"/>
                  <a:gd name="T15" fmla="*/ 1923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020" y="21600"/>
                    </a:lnTo>
                    <a:lnTo>
                      <a:pt x="2058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7F7F7"/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tIns="0" bIns="0" anchor="ctr"/>
              <a:lstStyle/>
              <a:p>
                <a:endParaRPr lang="ko-KR" altLang="en-US"/>
              </a:p>
            </p:txBody>
          </p:sp>
        </p:grpSp>
        <p:grpSp>
          <p:nvGrpSpPr>
            <p:cNvPr id="8" name="Group 99"/>
            <p:cNvGrpSpPr>
              <a:grpSpLocks/>
            </p:cNvGrpSpPr>
            <p:nvPr/>
          </p:nvGrpSpPr>
          <p:grpSpPr bwMode="auto">
            <a:xfrm>
              <a:off x="873125" y="2884488"/>
              <a:ext cx="2722563" cy="681037"/>
              <a:chOff x="268" y="3316"/>
              <a:chExt cx="1321" cy="462"/>
            </a:xfrm>
          </p:grpSpPr>
          <p:grpSp>
            <p:nvGrpSpPr>
              <p:cNvPr id="9" name="Group 100"/>
              <p:cNvGrpSpPr>
                <a:grpSpLocks/>
              </p:cNvGrpSpPr>
              <p:nvPr/>
            </p:nvGrpSpPr>
            <p:grpSpPr bwMode="auto">
              <a:xfrm>
                <a:off x="268" y="3381"/>
                <a:ext cx="1321" cy="397"/>
                <a:chOff x="351" y="5486"/>
                <a:chExt cx="1226" cy="397"/>
              </a:xfrm>
            </p:grpSpPr>
            <p:grpSp>
              <p:nvGrpSpPr>
                <p:cNvPr id="10" name="Group 101"/>
                <p:cNvGrpSpPr>
                  <a:grpSpLocks/>
                </p:cNvGrpSpPr>
                <p:nvPr/>
              </p:nvGrpSpPr>
              <p:grpSpPr bwMode="auto">
                <a:xfrm>
                  <a:off x="351" y="5486"/>
                  <a:ext cx="1226" cy="397"/>
                  <a:chOff x="351" y="5406"/>
                  <a:chExt cx="1226" cy="477"/>
                </a:xfrm>
              </p:grpSpPr>
              <p:sp>
                <p:nvSpPr>
                  <p:cNvPr id="13382" name="AutoShape 102"/>
                  <p:cNvSpPr>
                    <a:spLocks noChangeArrowheads="1"/>
                  </p:cNvSpPr>
                  <p:nvPr/>
                </p:nvSpPr>
                <p:spPr bwMode="gray">
                  <a:xfrm>
                    <a:off x="351" y="5406"/>
                    <a:ext cx="1226" cy="477"/>
                  </a:xfrm>
                  <a:prstGeom prst="roundRect">
                    <a:avLst>
                      <a:gd name="adj" fmla="val 5778"/>
                    </a:avLst>
                  </a:prstGeom>
                  <a:solidFill>
                    <a:schemeClr val="bg1"/>
                  </a:solidFill>
                  <a:ln w="9525" algn="ctr">
                    <a:solidFill>
                      <a:srgbClr val="008000"/>
                    </a:solidFill>
                    <a:round/>
                    <a:headEnd/>
                    <a:tailEnd/>
                  </a:ln>
                </p:spPr>
                <p:txBody>
                  <a:bodyPr wrap="none" lIns="154800" tIns="43200" rIns="86400" bIns="432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2199" name="AutoShape 103"/>
                  <p:cNvSpPr>
                    <a:spLocks noChangeArrowheads="1"/>
                  </p:cNvSpPr>
                  <p:nvPr/>
                </p:nvSpPr>
                <p:spPr bwMode="gray">
                  <a:xfrm>
                    <a:off x="373" y="5425"/>
                    <a:ext cx="1182" cy="440"/>
                  </a:xfrm>
                  <a:prstGeom prst="roundRect">
                    <a:avLst>
                      <a:gd name="adj" fmla="val 5778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shade val="92157"/>
                          <a:invGamma/>
                        </a:schemeClr>
                      </a:gs>
                    </a:gsLst>
                    <a:lin ang="2700000" scaled="1"/>
                  </a:gradFill>
                  <a:ln w="635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lIns="154800" tIns="43200" rIns="86400" bIns="43200" anchor="ctr"/>
                  <a:lstStyle/>
                  <a:p>
                    <a:pPr>
                      <a:defRPr/>
                    </a:pPr>
                    <a:endParaRPr lang="ko-KR" altLang="en-US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13381" name="Text Box 104"/>
                <p:cNvSpPr txBox="1">
                  <a:spLocks noChangeArrowheads="1"/>
                </p:cNvSpPr>
                <p:nvPr/>
              </p:nvSpPr>
              <p:spPr bwMode="gray">
                <a:xfrm>
                  <a:off x="574" y="5541"/>
                  <a:ext cx="702" cy="2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882650" latinLnBrk="0">
                    <a:spcBef>
                      <a:spcPct val="10000"/>
                    </a:spcBef>
                  </a:pP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에너지 수급 불균형</a:t>
                  </a:r>
                  <a:r>
                    <a:rPr lang="en-US" altLang="ko-KR" sz="1400">
                      <a:latin typeface="Arial" charset="0"/>
                      <a:ea typeface="HY헤드라인M" pitchFamily="18" charset="-127"/>
                    </a:rPr>
                    <a:t>,</a:t>
                  </a: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/>
                  </a:r>
                  <a:br>
                    <a:rPr lang="ko-KR" altLang="en-US" sz="1400">
                      <a:latin typeface="Arial" charset="0"/>
                      <a:ea typeface="HY헤드라인M" pitchFamily="18" charset="-127"/>
                    </a:rPr>
                  </a:b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자원 고갈 위기 심화</a:t>
                  </a:r>
                </a:p>
              </p:txBody>
            </p:sp>
          </p:grpSp>
          <p:sp>
            <p:nvSpPr>
              <p:cNvPr id="13379" name="AutoShape 105"/>
              <p:cNvSpPr>
                <a:spLocks noChangeArrowheads="1"/>
              </p:cNvSpPr>
              <p:nvPr/>
            </p:nvSpPr>
            <p:spPr bwMode="gray">
              <a:xfrm flipV="1">
                <a:off x="288" y="3316"/>
                <a:ext cx="127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17 w 21600"/>
                  <a:gd name="T13" fmla="*/ 2363 h 21600"/>
                  <a:gd name="T14" fmla="*/ 19283 w 21600"/>
                  <a:gd name="T15" fmla="*/ 1923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020" y="21600"/>
                    </a:lnTo>
                    <a:lnTo>
                      <a:pt x="2058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7F7F7"/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tIns="0" bIns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" name="Group 106"/>
            <p:cNvGrpSpPr>
              <a:grpSpLocks/>
            </p:cNvGrpSpPr>
            <p:nvPr/>
          </p:nvGrpSpPr>
          <p:grpSpPr bwMode="auto">
            <a:xfrm>
              <a:off x="871538" y="3660775"/>
              <a:ext cx="2725737" cy="654050"/>
              <a:chOff x="268" y="3316"/>
              <a:chExt cx="1321" cy="443"/>
            </a:xfrm>
          </p:grpSpPr>
          <p:grpSp>
            <p:nvGrpSpPr>
              <p:cNvPr id="12" name="Group 107"/>
              <p:cNvGrpSpPr>
                <a:grpSpLocks/>
              </p:cNvGrpSpPr>
              <p:nvPr/>
            </p:nvGrpSpPr>
            <p:grpSpPr bwMode="auto">
              <a:xfrm>
                <a:off x="268" y="3362"/>
                <a:ext cx="1321" cy="397"/>
                <a:chOff x="351" y="5467"/>
                <a:chExt cx="1226" cy="397"/>
              </a:xfrm>
            </p:grpSpPr>
            <p:grpSp>
              <p:nvGrpSpPr>
                <p:cNvPr id="13" name="Group 108"/>
                <p:cNvGrpSpPr>
                  <a:grpSpLocks/>
                </p:cNvGrpSpPr>
                <p:nvPr/>
              </p:nvGrpSpPr>
              <p:grpSpPr bwMode="auto">
                <a:xfrm>
                  <a:off x="351" y="5467"/>
                  <a:ext cx="1226" cy="397"/>
                  <a:chOff x="351" y="5395"/>
                  <a:chExt cx="1226" cy="478"/>
                </a:xfrm>
              </p:grpSpPr>
              <p:sp>
                <p:nvSpPr>
                  <p:cNvPr id="13376" name="AutoShape 109"/>
                  <p:cNvSpPr>
                    <a:spLocks noChangeArrowheads="1"/>
                  </p:cNvSpPr>
                  <p:nvPr/>
                </p:nvSpPr>
                <p:spPr bwMode="gray">
                  <a:xfrm>
                    <a:off x="351" y="5395"/>
                    <a:ext cx="1226" cy="478"/>
                  </a:xfrm>
                  <a:prstGeom prst="roundRect">
                    <a:avLst>
                      <a:gd name="adj" fmla="val 5778"/>
                    </a:avLst>
                  </a:prstGeom>
                  <a:solidFill>
                    <a:schemeClr val="bg1"/>
                  </a:solidFill>
                  <a:ln w="9525" algn="ctr">
                    <a:solidFill>
                      <a:srgbClr val="008000"/>
                    </a:solidFill>
                    <a:round/>
                    <a:headEnd/>
                    <a:tailEnd/>
                  </a:ln>
                </p:spPr>
                <p:txBody>
                  <a:bodyPr wrap="none" lIns="154800" tIns="43200" rIns="86400" bIns="432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2206" name="AutoShape 110"/>
                  <p:cNvSpPr>
                    <a:spLocks noChangeArrowheads="1"/>
                  </p:cNvSpPr>
                  <p:nvPr/>
                </p:nvSpPr>
                <p:spPr bwMode="gray">
                  <a:xfrm>
                    <a:off x="373" y="5424"/>
                    <a:ext cx="1182" cy="441"/>
                  </a:xfrm>
                  <a:prstGeom prst="roundRect">
                    <a:avLst>
                      <a:gd name="adj" fmla="val 5778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shade val="92157"/>
                          <a:invGamma/>
                        </a:schemeClr>
                      </a:gs>
                    </a:gsLst>
                    <a:lin ang="2700000" scaled="1"/>
                  </a:gradFill>
                  <a:ln w="635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lIns="154800" tIns="43200" rIns="86400" bIns="43200" anchor="ctr"/>
                  <a:lstStyle/>
                  <a:p>
                    <a:pPr>
                      <a:defRPr/>
                    </a:pPr>
                    <a:endParaRPr lang="ko-KR" altLang="en-US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13375" name="Text Box 111"/>
                <p:cNvSpPr txBox="1">
                  <a:spLocks noChangeArrowheads="1"/>
                </p:cNvSpPr>
                <p:nvPr/>
              </p:nvSpPr>
              <p:spPr bwMode="gray">
                <a:xfrm>
                  <a:off x="509" y="5524"/>
                  <a:ext cx="910" cy="2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882650" latinLnBrk="0">
                    <a:spcBef>
                      <a:spcPct val="10000"/>
                    </a:spcBef>
                  </a:pP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에너지 수요 지속 증가 및 </a:t>
                  </a:r>
                  <a:br>
                    <a:rPr lang="ko-KR" altLang="en-US" sz="1400">
                      <a:latin typeface="Arial" charset="0"/>
                      <a:ea typeface="HY헤드라인M" pitchFamily="18" charset="-127"/>
                    </a:rPr>
                  </a:b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대외 의존도 심화</a:t>
                  </a:r>
                </a:p>
              </p:txBody>
            </p:sp>
          </p:grpSp>
          <p:sp>
            <p:nvSpPr>
              <p:cNvPr id="13373" name="AutoShape 112"/>
              <p:cNvSpPr>
                <a:spLocks noChangeArrowheads="1"/>
              </p:cNvSpPr>
              <p:nvPr/>
            </p:nvSpPr>
            <p:spPr bwMode="gray">
              <a:xfrm flipV="1">
                <a:off x="288" y="3316"/>
                <a:ext cx="127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17 w 21600"/>
                  <a:gd name="T13" fmla="*/ 2363 h 21600"/>
                  <a:gd name="T14" fmla="*/ 19283 w 21600"/>
                  <a:gd name="T15" fmla="*/ 1923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020" y="21600"/>
                    </a:lnTo>
                    <a:lnTo>
                      <a:pt x="2058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7F7F7"/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tIns="0" bIns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" name="Group 113"/>
            <p:cNvGrpSpPr>
              <a:grpSpLocks/>
            </p:cNvGrpSpPr>
            <p:nvPr/>
          </p:nvGrpSpPr>
          <p:grpSpPr bwMode="auto">
            <a:xfrm>
              <a:off x="873125" y="4411663"/>
              <a:ext cx="2720975" cy="681037"/>
              <a:chOff x="268" y="3316"/>
              <a:chExt cx="1320" cy="462"/>
            </a:xfrm>
          </p:grpSpPr>
          <p:grpSp>
            <p:nvGrpSpPr>
              <p:cNvPr id="15" name="Group 114"/>
              <p:cNvGrpSpPr>
                <a:grpSpLocks/>
              </p:cNvGrpSpPr>
              <p:nvPr/>
            </p:nvGrpSpPr>
            <p:grpSpPr bwMode="auto">
              <a:xfrm>
                <a:off x="268" y="3381"/>
                <a:ext cx="1320" cy="397"/>
                <a:chOff x="351" y="5486"/>
                <a:chExt cx="1226" cy="397"/>
              </a:xfrm>
            </p:grpSpPr>
            <p:grpSp>
              <p:nvGrpSpPr>
                <p:cNvPr id="16" name="Group 115"/>
                <p:cNvGrpSpPr>
                  <a:grpSpLocks/>
                </p:cNvGrpSpPr>
                <p:nvPr/>
              </p:nvGrpSpPr>
              <p:grpSpPr bwMode="auto">
                <a:xfrm>
                  <a:off x="351" y="5486"/>
                  <a:ext cx="1226" cy="397"/>
                  <a:chOff x="351" y="5406"/>
                  <a:chExt cx="1226" cy="477"/>
                </a:xfrm>
              </p:grpSpPr>
              <p:sp>
                <p:nvSpPr>
                  <p:cNvPr id="13370" name="AutoShape 116"/>
                  <p:cNvSpPr>
                    <a:spLocks noChangeArrowheads="1"/>
                  </p:cNvSpPr>
                  <p:nvPr/>
                </p:nvSpPr>
                <p:spPr bwMode="gray">
                  <a:xfrm>
                    <a:off x="351" y="5406"/>
                    <a:ext cx="1226" cy="477"/>
                  </a:xfrm>
                  <a:prstGeom prst="roundRect">
                    <a:avLst>
                      <a:gd name="adj" fmla="val 5778"/>
                    </a:avLst>
                  </a:prstGeom>
                  <a:solidFill>
                    <a:schemeClr val="bg1"/>
                  </a:solidFill>
                  <a:ln w="9525" algn="ctr">
                    <a:solidFill>
                      <a:srgbClr val="008000"/>
                    </a:solidFill>
                    <a:round/>
                    <a:headEnd/>
                    <a:tailEnd/>
                  </a:ln>
                </p:spPr>
                <p:txBody>
                  <a:bodyPr wrap="none" lIns="154800" tIns="43200" rIns="86400" bIns="432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2213" name="AutoShape 117"/>
                  <p:cNvSpPr>
                    <a:spLocks noChangeArrowheads="1"/>
                  </p:cNvSpPr>
                  <p:nvPr/>
                </p:nvSpPr>
                <p:spPr bwMode="gray">
                  <a:xfrm>
                    <a:off x="373" y="5424"/>
                    <a:ext cx="1182" cy="441"/>
                  </a:xfrm>
                  <a:prstGeom prst="roundRect">
                    <a:avLst>
                      <a:gd name="adj" fmla="val 5778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shade val="92157"/>
                          <a:invGamma/>
                        </a:schemeClr>
                      </a:gs>
                    </a:gsLst>
                    <a:lin ang="2700000" scaled="1"/>
                  </a:gradFill>
                  <a:ln w="635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lIns="154800" tIns="43200" rIns="86400" bIns="43200" anchor="ctr"/>
                  <a:lstStyle/>
                  <a:p>
                    <a:pPr>
                      <a:defRPr/>
                    </a:pPr>
                    <a:endParaRPr lang="ko-KR" altLang="en-US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13369" name="Text Box 118"/>
                <p:cNvSpPr txBox="1">
                  <a:spLocks noChangeArrowheads="1"/>
                </p:cNvSpPr>
                <p:nvPr/>
              </p:nvSpPr>
              <p:spPr bwMode="gray">
                <a:xfrm>
                  <a:off x="579" y="5541"/>
                  <a:ext cx="766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882650" latinLnBrk="0">
                    <a:spcBef>
                      <a:spcPct val="10000"/>
                    </a:spcBef>
                  </a:pPr>
                  <a:r>
                    <a:rPr lang="en-US" altLang="ko-KR" sz="1400">
                      <a:latin typeface="Arial" charset="0"/>
                      <a:ea typeface="HY헤드라인M" pitchFamily="18" charset="-127"/>
                    </a:rPr>
                    <a:t>화석연료 중심 구조로</a:t>
                  </a:r>
                  <a:br>
                    <a:rPr lang="en-US" altLang="ko-KR" sz="1400">
                      <a:latin typeface="Arial" charset="0"/>
                      <a:ea typeface="HY헤드라인M" pitchFamily="18" charset="-127"/>
                    </a:rPr>
                  </a:br>
                  <a:r>
                    <a:rPr lang="en-US" altLang="ko-KR" sz="1400">
                      <a:latin typeface="Arial" charset="0"/>
                      <a:ea typeface="HY헤드라인M" pitchFamily="18" charset="-127"/>
                    </a:rPr>
                    <a:t>온실가스 배출 증가</a:t>
                  </a:r>
                </a:p>
              </p:txBody>
            </p:sp>
          </p:grpSp>
          <p:sp>
            <p:nvSpPr>
              <p:cNvPr id="13367" name="AutoShape 119"/>
              <p:cNvSpPr>
                <a:spLocks noChangeArrowheads="1"/>
              </p:cNvSpPr>
              <p:nvPr/>
            </p:nvSpPr>
            <p:spPr bwMode="gray">
              <a:xfrm flipV="1">
                <a:off x="288" y="3316"/>
                <a:ext cx="127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17 w 21600"/>
                  <a:gd name="T13" fmla="*/ 2363 h 21600"/>
                  <a:gd name="T14" fmla="*/ 19283 w 21600"/>
                  <a:gd name="T15" fmla="*/ 1923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020" y="21600"/>
                    </a:lnTo>
                    <a:lnTo>
                      <a:pt x="2058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7F7F7"/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tIns="0" bIns="0" anchor="ctr"/>
              <a:lstStyle/>
              <a:p>
                <a:endParaRPr lang="ko-KR" altLang="en-US"/>
              </a:p>
            </p:txBody>
          </p:sp>
        </p:grpSp>
        <p:sp>
          <p:nvSpPr>
            <p:cNvPr id="13336" name="AutoShape 120"/>
            <p:cNvSpPr>
              <a:spLocks noChangeArrowheads="1"/>
            </p:cNvSpPr>
            <p:nvPr/>
          </p:nvSpPr>
          <p:spPr bwMode="gray">
            <a:xfrm rot="5400000" flipH="1">
              <a:off x="2689226" y="3568700"/>
              <a:ext cx="2806700" cy="619125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EAEAEA"/>
                </a:gs>
                <a:gs pos="100000">
                  <a:schemeClr val="bg1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tIns="90000" bIns="0"/>
            <a:lstStyle/>
            <a:p>
              <a:endParaRPr lang="ko-KR" altLang="en-US"/>
            </a:p>
          </p:txBody>
        </p:sp>
        <p:grpSp>
          <p:nvGrpSpPr>
            <p:cNvPr id="17" name="Group 122"/>
            <p:cNvGrpSpPr>
              <a:grpSpLocks/>
            </p:cNvGrpSpPr>
            <p:nvPr/>
          </p:nvGrpSpPr>
          <p:grpSpPr bwMode="auto">
            <a:xfrm>
              <a:off x="5788025" y="3165475"/>
              <a:ext cx="1493838" cy="1420813"/>
              <a:chOff x="3416" y="1480"/>
              <a:chExt cx="726" cy="726"/>
            </a:xfrm>
          </p:grpSpPr>
          <p:grpSp>
            <p:nvGrpSpPr>
              <p:cNvPr id="18" name="Group 123"/>
              <p:cNvGrpSpPr>
                <a:grpSpLocks/>
              </p:cNvGrpSpPr>
              <p:nvPr/>
            </p:nvGrpSpPr>
            <p:grpSpPr bwMode="auto">
              <a:xfrm>
                <a:off x="3416" y="1480"/>
                <a:ext cx="726" cy="726"/>
                <a:chOff x="347" y="4530"/>
                <a:chExt cx="945" cy="945"/>
              </a:xfrm>
            </p:grpSpPr>
            <p:sp>
              <p:nvSpPr>
                <p:cNvPr id="13362" name="Oval 124"/>
                <p:cNvSpPr>
                  <a:spLocks noChangeArrowheads="1"/>
                </p:cNvSpPr>
                <p:nvPr/>
              </p:nvSpPr>
              <p:spPr bwMode="gray">
                <a:xfrm>
                  <a:off x="347" y="4530"/>
                  <a:ext cx="945" cy="94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2700000" scaled="1"/>
                </a:gradFill>
                <a:ln w="2540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63" name="Oval 125"/>
                <p:cNvSpPr>
                  <a:spLocks noChangeArrowheads="1"/>
                </p:cNvSpPr>
                <p:nvPr/>
              </p:nvSpPr>
              <p:spPr bwMode="gray">
                <a:xfrm>
                  <a:off x="394" y="4573"/>
                  <a:ext cx="860" cy="86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11C533"/>
                    </a:gs>
                    <a:gs pos="100000">
                      <a:srgbClr val="BFEB31"/>
                    </a:gs>
                  </a:gsLst>
                  <a:lin ang="5400000" scaled="1"/>
                </a:gradFill>
                <a:ln w="12700">
                  <a:solidFill>
                    <a:srgbClr val="88B8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64" name="Oval 126"/>
                <p:cNvSpPr>
                  <a:spLocks noChangeArrowheads="1"/>
                </p:cNvSpPr>
                <p:nvPr/>
              </p:nvSpPr>
              <p:spPr bwMode="gray">
                <a:xfrm>
                  <a:off x="510" y="5021"/>
                  <a:ext cx="628" cy="40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0DF13">
                        <a:alpha val="60001"/>
                      </a:srgbClr>
                    </a:gs>
                    <a:gs pos="100000">
                      <a:srgbClr val="ECF9C3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365" name="Oval 127"/>
                <p:cNvSpPr>
                  <a:spLocks noChangeArrowheads="1"/>
                </p:cNvSpPr>
                <p:nvPr/>
              </p:nvSpPr>
              <p:spPr bwMode="gray">
                <a:xfrm>
                  <a:off x="543" y="4596"/>
                  <a:ext cx="565" cy="4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B5F369">
                        <a:alpha val="49001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32224" name="Text Box 128"/>
              <p:cNvSpPr txBox="1">
                <a:spLocks noChangeArrowheads="1"/>
              </p:cNvSpPr>
              <p:nvPr/>
            </p:nvSpPr>
            <p:spPr bwMode="auto">
              <a:xfrm>
                <a:off x="3516" y="1753"/>
                <a:ext cx="525" cy="18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wrap="none" lIns="83969" tIns="41985" rIns="83969" bIns="41985" anchor="ctr">
                <a:spAutoFit/>
              </a:bodyPr>
              <a:lstStyle/>
              <a:p>
                <a:pPr algn="ctr" defTabSz="839788" latinLnBrk="0">
                  <a:spcBef>
                    <a:spcPct val="50000"/>
                  </a:spcBef>
                  <a:defRPr/>
                </a:pPr>
                <a:r>
                  <a:rPr lang="ko-KR" altLang="en-US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녹색성장</a:t>
                </a:r>
                <a:endParaRPr lang="en-US" altLang="ko-KR">
                  <a:solidFill>
                    <a:schemeClr val="bg1"/>
                  </a:solidFill>
                  <a:latin typeface="Arial" charset="0"/>
                  <a:ea typeface="HY헤드라인M" pitchFamily="18" charset="-127"/>
                </a:endParaRPr>
              </a:p>
            </p:txBody>
          </p:sp>
        </p:grpSp>
        <p:sp>
          <p:nvSpPr>
            <p:cNvPr id="132182" name="AutoShape 86"/>
            <p:cNvSpPr>
              <a:spLocks noChangeArrowheads="1"/>
            </p:cNvSpPr>
            <p:nvPr/>
          </p:nvSpPr>
          <p:spPr bwMode="gray">
            <a:xfrm rot="10800000" flipV="1">
              <a:off x="6303963" y="2983623"/>
              <a:ext cx="473075" cy="240982"/>
            </a:xfrm>
            <a:prstGeom prst="downArrow">
              <a:avLst>
                <a:gd name="adj1" fmla="val 73185"/>
                <a:gd name="adj2" fmla="val 70977"/>
              </a:avLst>
            </a:prstGeom>
            <a:gradFill rotWithShape="1">
              <a:gsLst>
                <a:gs pos="0">
                  <a:srgbClr val="339966">
                    <a:gamma/>
                    <a:tint val="63529"/>
                    <a:invGamma/>
                  </a:srgbClr>
                </a:gs>
                <a:gs pos="100000">
                  <a:srgbClr val="339966"/>
                </a:gs>
              </a:gsLst>
              <a:lin ang="5400000" scaled="1"/>
            </a:gradFill>
            <a:ln w="3175" algn="ctr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wrap="none" lIns="95628" tIns="47814" rIns="95628" bIns="47814" anchor="ctr"/>
            <a:lstStyle/>
            <a:p>
              <a:pPr algn="ctr" defTabSz="955675" latinLnBrk="0">
                <a:defRPr/>
              </a:pPr>
              <a:endParaRPr lang="ko-KR" altLang="ko-KR" sz="1200"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132186" name="AutoShape 90"/>
            <p:cNvSpPr>
              <a:spLocks noChangeArrowheads="1"/>
            </p:cNvSpPr>
            <p:nvPr/>
          </p:nvSpPr>
          <p:spPr bwMode="gray">
            <a:xfrm flipV="1">
              <a:off x="6303963" y="4553797"/>
              <a:ext cx="473075" cy="242498"/>
            </a:xfrm>
            <a:prstGeom prst="downArrow">
              <a:avLst>
                <a:gd name="adj1" fmla="val 73185"/>
                <a:gd name="adj2" fmla="val 70977"/>
              </a:avLst>
            </a:prstGeom>
            <a:gradFill rotWithShape="1">
              <a:gsLst>
                <a:gs pos="0">
                  <a:srgbClr val="339966">
                    <a:gamma/>
                    <a:tint val="63529"/>
                    <a:invGamma/>
                  </a:srgbClr>
                </a:gs>
                <a:gs pos="100000">
                  <a:srgbClr val="339966"/>
                </a:gs>
              </a:gsLst>
              <a:lin ang="5400000" scaled="1"/>
            </a:gradFill>
            <a:ln w="3175" algn="ctr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rgbClr val="DDDDDD"/>
              </a:outerShdw>
            </a:effectLst>
          </p:spPr>
          <p:txBody>
            <a:bodyPr rot="10800000" wrap="none" lIns="95628" tIns="47814" rIns="95628" bIns="47814" anchor="ctr"/>
            <a:lstStyle/>
            <a:p>
              <a:pPr algn="ctr" defTabSz="955675" latinLnBrk="0">
                <a:defRPr/>
              </a:pPr>
              <a:endParaRPr lang="ko-KR" altLang="ko-KR" sz="1200"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13340" name="AutoShape 129"/>
            <p:cNvSpPr>
              <a:spLocks noChangeArrowheads="1"/>
            </p:cNvSpPr>
            <p:nvPr/>
          </p:nvSpPr>
          <p:spPr bwMode="gray">
            <a:xfrm>
              <a:off x="4716463" y="4795838"/>
              <a:ext cx="3670300" cy="363537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tIns="90000" bIns="0"/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우리나라는</a:t>
              </a:r>
              <a:r>
                <a:rPr lang="en-US" altLang="ko-KR" sz="14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…</a:t>
              </a:r>
            </a:p>
          </p:txBody>
        </p:sp>
        <p:grpSp>
          <p:nvGrpSpPr>
            <p:cNvPr id="19" name="Group 130"/>
            <p:cNvGrpSpPr>
              <a:grpSpLocks/>
            </p:cNvGrpSpPr>
            <p:nvPr/>
          </p:nvGrpSpPr>
          <p:grpSpPr bwMode="auto">
            <a:xfrm>
              <a:off x="4833938" y="5227638"/>
              <a:ext cx="3438525" cy="549275"/>
              <a:chOff x="2684" y="3596"/>
              <a:chExt cx="1094" cy="190"/>
            </a:xfrm>
          </p:grpSpPr>
          <p:sp>
            <p:nvSpPr>
              <p:cNvPr id="13356" name="Text Box 131"/>
              <p:cNvSpPr txBox="1">
                <a:spLocks noChangeArrowheads="1"/>
              </p:cNvSpPr>
              <p:nvPr/>
            </p:nvSpPr>
            <p:spPr bwMode="gray">
              <a:xfrm>
                <a:off x="2684" y="3596"/>
                <a:ext cx="1094" cy="190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ko-KR" altLang="en-US" sz="1400" i="1">
                    <a:latin typeface="Arial" charset="0"/>
                    <a:ea typeface="HY헤드라인M" pitchFamily="18" charset="-127"/>
                  </a:rPr>
                  <a:t>환경</a:t>
                </a:r>
                <a:r>
                  <a:rPr lang="en-US" altLang="ko-KR" sz="1400" i="1">
                    <a:latin typeface="Arial" charset="0"/>
                    <a:ea typeface="HY헤드라인M" pitchFamily="18" charset="-127"/>
                  </a:rPr>
                  <a:t>·</a:t>
                </a:r>
                <a:r>
                  <a:rPr lang="ko-KR" altLang="en-US" sz="1400" i="1">
                    <a:latin typeface="Arial" charset="0"/>
                    <a:ea typeface="HY헤드라인M" pitchFamily="18" charset="-127"/>
                  </a:rPr>
                  <a:t>자원위기에 대응하고 </a:t>
                </a:r>
              </a:p>
              <a:p>
                <a:pPr algn="ctr"/>
                <a:r>
                  <a:rPr lang="ko-KR" altLang="en-US" sz="1400" i="1">
                    <a:latin typeface="Arial" charset="0"/>
                    <a:ea typeface="HY헤드라인M" pitchFamily="18" charset="-127"/>
                  </a:rPr>
                  <a:t>새로운 성장동력 창출 필요</a:t>
                </a:r>
              </a:p>
            </p:txBody>
          </p:sp>
          <p:grpSp>
            <p:nvGrpSpPr>
              <p:cNvPr id="20" name="Group 132"/>
              <p:cNvGrpSpPr>
                <a:grpSpLocks/>
              </p:cNvGrpSpPr>
              <p:nvPr/>
            </p:nvGrpSpPr>
            <p:grpSpPr bwMode="auto">
              <a:xfrm>
                <a:off x="2684" y="3596"/>
                <a:ext cx="1094" cy="190"/>
                <a:chOff x="2303" y="2358"/>
                <a:chExt cx="1572" cy="190"/>
              </a:xfrm>
            </p:grpSpPr>
            <p:sp>
              <p:nvSpPr>
                <p:cNvPr id="13358" name="Line 133"/>
                <p:cNvSpPr>
                  <a:spLocks noChangeShapeType="1"/>
                </p:cNvSpPr>
                <p:nvPr/>
              </p:nvSpPr>
              <p:spPr bwMode="gray">
                <a:xfrm>
                  <a:off x="2303" y="2358"/>
                  <a:ext cx="1572" cy="0"/>
                </a:xfrm>
                <a:prstGeom prst="line">
                  <a:avLst/>
                </a:prstGeom>
                <a:noFill/>
                <a:ln w="63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9" name="Line 134"/>
                <p:cNvSpPr>
                  <a:spLocks noChangeShapeType="1"/>
                </p:cNvSpPr>
                <p:nvPr/>
              </p:nvSpPr>
              <p:spPr bwMode="gray">
                <a:xfrm>
                  <a:off x="2303" y="2548"/>
                  <a:ext cx="1572" cy="0"/>
                </a:xfrm>
                <a:prstGeom prst="line">
                  <a:avLst/>
                </a:prstGeom>
                <a:noFill/>
                <a:ln w="63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" name="Group 135"/>
            <p:cNvGrpSpPr>
              <a:grpSpLocks/>
            </p:cNvGrpSpPr>
            <p:nvPr/>
          </p:nvGrpSpPr>
          <p:grpSpPr bwMode="auto">
            <a:xfrm>
              <a:off x="4859338" y="1425575"/>
              <a:ext cx="3532187" cy="268288"/>
              <a:chOff x="337" y="706"/>
              <a:chExt cx="1873" cy="136"/>
            </a:xfrm>
          </p:grpSpPr>
          <p:sp>
            <p:nvSpPr>
              <p:cNvPr id="132232" name="WordArt 136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7" y="707"/>
                <a:ext cx="1873" cy="13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ko-KR" sz="1600" i="1" kern="10"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HY견고딕"/>
                    <a:ea typeface="HY견고딕"/>
                  </a:rPr>
                  <a:t>"</a:t>
                </a:r>
                <a:r>
                  <a:rPr lang="ko-KR" altLang="en-US" sz="1600" i="1" kern="10"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HY견고딕"/>
                    <a:ea typeface="HY견고딕"/>
                  </a:rPr>
                  <a:t>녹색성장은 선택이 아닌</a:t>
                </a:r>
                <a:r>
                  <a:rPr lang="en-US" altLang="ko-KR" sz="1600" i="1" kern="10"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HY견고딕"/>
                    <a:ea typeface="HY견고딕"/>
                  </a:rPr>
                  <a:t>, </a:t>
                </a:r>
                <a:r>
                  <a:rPr lang="ko-KR" altLang="en-US" sz="1600" i="1" kern="10"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HY견고딕"/>
                    <a:ea typeface="HY견고딕"/>
                  </a:rPr>
                  <a:t>필수</a:t>
                </a:r>
                <a:r>
                  <a:rPr lang="en-US" altLang="ko-KR" sz="1600" i="1" kern="10"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HY견고딕"/>
                    <a:ea typeface="HY견고딕"/>
                  </a:rPr>
                  <a:t>..."</a:t>
                </a:r>
                <a:endParaRPr lang="ko-KR" altLang="en-US" sz="1600" i="1" kern="10"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solidFill>
                    <a:schemeClr val="tx2"/>
                  </a:solidFill>
                  <a:latin typeface="HY견고딕"/>
                  <a:ea typeface="HY견고딕"/>
                </a:endParaRPr>
              </a:p>
            </p:txBody>
          </p:sp>
          <p:sp>
            <p:nvSpPr>
              <p:cNvPr id="132233" name="WordArt 137"/>
              <p:cNvSpPr>
                <a:spLocks noChangeArrowheads="1" noChangeShapeType="1" noTextEdit="1"/>
              </p:cNvSpPr>
              <p:nvPr/>
            </p:nvSpPr>
            <p:spPr bwMode="auto">
              <a:xfrm>
                <a:off x="337" y="706"/>
                <a:ext cx="1873" cy="135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>
                  <a:defRPr/>
                </a:pPr>
                <a:r>
                  <a:rPr lang="en-US" altLang="ko-KR" sz="16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00"/>
                    </a:solidFill>
                    <a:latin typeface="HY견고딕"/>
                    <a:ea typeface="HY견고딕"/>
                  </a:rPr>
                  <a:t>"</a:t>
                </a:r>
                <a:r>
                  <a:rPr lang="ko-KR" altLang="en-US" sz="16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00"/>
                    </a:solidFill>
                    <a:latin typeface="HY견고딕"/>
                    <a:ea typeface="HY견고딕"/>
                  </a:rPr>
                  <a:t>녹색성장은 선택이 아닌</a:t>
                </a:r>
                <a:r>
                  <a:rPr lang="en-US" altLang="ko-KR" sz="16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00"/>
                    </a:solidFill>
                    <a:latin typeface="HY견고딕"/>
                    <a:ea typeface="HY견고딕"/>
                  </a:rPr>
                  <a:t>, </a:t>
                </a:r>
                <a:r>
                  <a:rPr lang="ko-KR" altLang="en-US" sz="16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00"/>
                    </a:solidFill>
                    <a:latin typeface="HY견고딕"/>
                    <a:ea typeface="HY견고딕"/>
                  </a:rPr>
                  <a:t>필수</a:t>
                </a:r>
                <a:r>
                  <a:rPr lang="en-US" altLang="ko-KR" sz="16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00"/>
                    </a:solidFill>
                    <a:latin typeface="HY견고딕"/>
                    <a:ea typeface="HY견고딕"/>
                  </a:rPr>
                  <a:t>..."</a:t>
                </a:r>
                <a:endParaRPr lang="ko-KR" altLang="en-US" sz="1600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00"/>
                  </a:solidFill>
                  <a:latin typeface="HY견고딕"/>
                  <a:ea typeface="HY견고딕"/>
                </a:endParaRPr>
              </a:p>
            </p:txBody>
          </p:sp>
        </p:grpSp>
        <p:grpSp>
          <p:nvGrpSpPr>
            <p:cNvPr id="22" name="Group 138"/>
            <p:cNvGrpSpPr>
              <a:grpSpLocks/>
            </p:cNvGrpSpPr>
            <p:nvPr/>
          </p:nvGrpSpPr>
          <p:grpSpPr bwMode="auto">
            <a:xfrm>
              <a:off x="684213" y="1484313"/>
              <a:ext cx="2951162" cy="387350"/>
              <a:chOff x="337" y="935"/>
              <a:chExt cx="2362" cy="244"/>
            </a:xfrm>
          </p:grpSpPr>
          <p:sp>
            <p:nvSpPr>
              <p:cNvPr id="13351" name="AutoShape 139"/>
              <p:cNvSpPr>
                <a:spLocks/>
              </p:cNvSpPr>
              <p:nvPr/>
            </p:nvSpPr>
            <p:spPr bwMode="gray">
              <a:xfrm rot="5400000">
                <a:off x="1413" y="-141"/>
                <a:ext cx="209" cy="2362"/>
              </a:xfrm>
              <a:prstGeom prst="leftBracket">
                <a:avLst>
                  <a:gd name="adj" fmla="val 84813"/>
                </a:avLst>
              </a:prstGeom>
              <a:solidFill>
                <a:srgbClr val="009999"/>
              </a:solidFill>
              <a:ln w="28575">
                <a:noFill/>
                <a:round/>
                <a:headEnd/>
                <a:tailEnd/>
              </a:ln>
            </p:spPr>
            <p:txBody>
              <a:bodyPr rot="10800000" vert="eaVert" wrap="none" lIns="162000" anchor="ctr"/>
              <a:lstStyle/>
              <a:p>
                <a:pPr algn="ctr" fontAlgn="ctr" latinLnBrk="0">
                  <a:lnSpc>
                    <a:spcPct val="130000"/>
                  </a:lnSpc>
                </a:pPr>
                <a:endParaRPr lang="en-GB" altLang="ko-KR" sz="1000">
                  <a:latin typeface="Arial" charset="0"/>
                  <a:ea typeface="HY견고딕" pitchFamily="18" charset="-127"/>
                </a:endParaRPr>
              </a:p>
            </p:txBody>
          </p:sp>
          <p:sp>
            <p:nvSpPr>
              <p:cNvPr id="13352" name="AutoShape 140"/>
              <p:cNvSpPr>
                <a:spLocks/>
              </p:cNvSpPr>
              <p:nvPr/>
            </p:nvSpPr>
            <p:spPr bwMode="gray">
              <a:xfrm rot="5400000">
                <a:off x="1406" y="-114"/>
                <a:ext cx="224" cy="2362"/>
              </a:xfrm>
              <a:prstGeom prst="leftBracket">
                <a:avLst>
                  <a:gd name="adj" fmla="val 84650"/>
                </a:avLst>
              </a:prstGeom>
              <a:solidFill>
                <a:srgbClr val="F0F0F2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lIns="162000" anchor="ctr"/>
              <a:lstStyle/>
              <a:p>
                <a:pPr algn="ctr" fontAlgn="ctr" latinLnBrk="0">
                  <a:lnSpc>
                    <a:spcPct val="130000"/>
                  </a:lnSpc>
                </a:pPr>
                <a:r>
                  <a:rPr lang="en-US" altLang="ko-KR" sz="1000">
                    <a:solidFill>
                      <a:srgbClr val="000000"/>
                    </a:solidFill>
                    <a:latin typeface="Arial" charset="0"/>
                    <a:ea typeface="HY견고딕" pitchFamily="18" charset="-127"/>
                  </a:rPr>
                  <a:t> </a:t>
                </a:r>
              </a:p>
            </p:txBody>
          </p:sp>
          <p:sp>
            <p:nvSpPr>
              <p:cNvPr id="13353" name="Text Box 141"/>
              <p:cNvSpPr txBox="1">
                <a:spLocks noChangeArrowheads="1"/>
              </p:cNvSpPr>
              <p:nvPr/>
            </p:nvSpPr>
            <p:spPr bwMode="gray">
              <a:xfrm>
                <a:off x="911" y="990"/>
                <a:ext cx="1230" cy="1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ko-KR" altLang="en-US" sz="1600">
                    <a:latin typeface="Arial" charset="0"/>
                    <a:ea typeface="HY헤드라인M" pitchFamily="18" charset="-127"/>
                  </a:rPr>
                  <a:t>대내외 여건 종합</a:t>
                </a:r>
                <a:endParaRPr lang="ko-KR" altLang="en-US" sz="1600">
                  <a:latin typeface="Arial" charset="0"/>
                </a:endParaRPr>
              </a:p>
            </p:txBody>
          </p:sp>
        </p:grpSp>
        <p:grpSp>
          <p:nvGrpSpPr>
            <p:cNvPr id="23" name="Group 113"/>
            <p:cNvGrpSpPr>
              <a:grpSpLocks/>
            </p:cNvGrpSpPr>
            <p:nvPr/>
          </p:nvGrpSpPr>
          <p:grpSpPr bwMode="auto">
            <a:xfrm>
              <a:off x="857250" y="5186363"/>
              <a:ext cx="2720975" cy="681037"/>
              <a:chOff x="268" y="3316"/>
              <a:chExt cx="1320" cy="462"/>
            </a:xfrm>
          </p:grpSpPr>
          <p:grpSp>
            <p:nvGrpSpPr>
              <p:cNvPr id="24" name="Group 114"/>
              <p:cNvGrpSpPr>
                <a:grpSpLocks/>
              </p:cNvGrpSpPr>
              <p:nvPr/>
            </p:nvGrpSpPr>
            <p:grpSpPr bwMode="auto">
              <a:xfrm>
                <a:off x="268" y="3381"/>
                <a:ext cx="1320" cy="397"/>
                <a:chOff x="351" y="5486"/>
                <a:chExt cx="1226" cy="397"/>
              </a:xfrm>
            </p:grpSpPr>
            <p:grpSp>
              <p:nvGrpSpPr>
                <p:cNvPr id="25" name="Group 115"/>
                <p:cNvGrpSpPr>
                  <a:grpSpLocks/>
                </p:cNvGrpSpPr>
                <p:nvPr/>
              </p:nvGrpSpPr>
              <p:grpSpPr bwMode="auto">
                <a:xfrm>
                  <a:off x="351" y="5486"/>
                  <a:ext cx="1226" cy="397"/>
                  <a:chOff x="351" y="5406"/>
                  <a:chExt cx="1226" cy="477"/>
                </a:xfrm>
              </p:grpSpPr>
              <p:sp>
                <p:nvSpPr>
                  <p:cNvPr id="13349" name="AutoShape 116"/>
                  <p:cNvSpPr>
                    <a:spLocks noChangeArrowheads="1"/>
                  </p:cNvSpPr>
                  <p:nvPr/>
                </p:nvSpPr>
                <p:spPr bwMode="gray">
                  <a:xfrm>
                    <a:off x="351" y="5406"/>
                    <a:ext cx="1226" cy="477"/>
                  </a:xfrm>
                  <a:prstGeom prst="roundRect">
                    <a:avLst>
                      <a:gd name="adj" fmla="val 5778"/>
                    </a:avLst>
                  </a:prstGeom>
                  <a:solidFill>
                    <a:schemeClr val="bg1"/>
                  </a:solidFill>
                  <a:ln w="9525" algn="ctr">
                    <a:solidFill>
                      <a:srgbClr val="008000"/>
                    </a:solidFill>
                    <a:round/>
                    <a:headEnd/>
                    <a:tailEnd/>
                  </a:ln>
                </p:spPr>
                <p:txBody>
                  <a:bodyPr wrap="none" lIns="154800" tIns="43200" rIns="86400" bIns="432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AutoShape 117"/>
                  <p:cNvSpPr>
                    <a:spLocks noChangeArrowheads="1"/>
                  </p:cNvSpPr>
                  <p:nvPr/>
                </p:nvSpPr>
                <p:spPr bwMode="gray">
                  <a:xfrm>
                    <a:off x="373" y="5424"/>
                    <a:ext cx="1182" cy="441"/>
                  </a:xfrm>
                  <a:prstGeom prst="roundRect">
                    <a:avLst>
                      <a:gd name="adj" fmla="val 5778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shade val="92157"/>
                          <a:invGamma/>
                        </a:schemeClr>
                      </a:gs>
                    </a:gsLst>
                    <a:lin ang="2700000" scaled="1"/>
                  </a:gradFill>
                  <a:ln w="635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lIns="154800" tIns="43200" rIns="86400" bIns="43200" anchor="ctr"/>
                  <a:lstStyle/>
                  <a:p>
                    <a:pPr>
                      <a:defRPr/>
                    </a:pPr>
                    <a:endParaRPr lang="ko-KR" altLang="en-US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13348" name="Text Box 118"/>
                <p:cNvSpPr txBox="1">
                  <a:spLocks noChangeArrowheads="1"/>
                </p:cNvSpPr>
                <p:nvPr/>
              </p:nvSpPr>
              <p:spPr bwMode="gray">
                <a:xfrm>
                  <a:off x="579" y="5541"/>
                  <a:ext cx="760" cy="3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882650" latinLnBrk="0">
                    <a:spcBef>
                      <a:spcPct val="10000"/>
                    </a:spcBef>
                  </a:pP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우리의 경제성장률 및</a:t>
                  </a:r>
                  <a:endParaRPr lang="en-US" altLang="ko-KR" sz="1400">
                    <a:latin typeface="Arial" charset="0"/>
                    <a:ea typeface="HY헤드라인M" pitchFamily="18" charset="-127"/>
                  </a:endParaRPr>
                </a:p>
                <a:p>
                  <a:pPr algn="ctr" defTabSz="882650" latinLnBrk="0">
                    <a:spcBef>
                      <a:spcPct val="10000"/>
                    </a:spcBef>
                  </a:pP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성장동력 약화</a:t>
                  </a:r>
                  <a:endParaRPr lang="en-US" altLang="ko-KR" sz="1400">
                    <a:latin typeface="Arial" charset="0"/>
                    <a:ea typeface="HY헤드라인M" pitchFamily="18" charset="-127"/>
                  </a:endParaRPr>
                </a:p>
              </p:txBody>
            </p:sp>
          </p:grpSp>
          <p:sp>
            <p:nvSpPr>
              <p:cNvPr id="13346" name="AutoShape 119"/>
              <p:cNvSpPr>
                <a:spLocks noChangeArrowheads="1"/>
              </p:cNvSpPr>
              <p:nvPr/>
            </p:nvSpPr>
            <p:spPr bwMode="gray">
              <a:xfrm flipV="1">
                <a:off x="288" y="3316"/>
                <a:ext cx="1277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17 w 21600"/>
                  <a:gd name="T13" fmla="*/ 2363 h 21600"/>
                  <a:gd name="T14" fmla="*/ 19283 w 21600"/>
                  <a:gd name="T15" fmla="*/ 1923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020" y="21600"/>
                    </a:lnTo>
                    <a:lnTo>
                      <a:pt x="2058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7F7F7"/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tIns="0" bIns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2" name="직사각형 81"/>
          <p:cNvSpPr/>
          <p:nvPr/>
        </p:nvSpPr>
        <p:spPr>
          <a:xfrm>
            <a:off x="40378" y="90785"/>
            <a:ext cx="47949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녹색성장의 필요성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40" name="AutoShape 4"/>
          <p:cNvSpPr>
            <a:spLocks noChangeArrowheads="1"/>
          </p:cNvSpPr>
          <p:nvPr/>
        </p:nvSpPr>
        <p:spPr bwMode="auto">
          <a:xfrm>
            <a:off x="587375" y="2924175"/>
            <a:ext cx="785813" cy="295275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669900"/>
              </a:gs>
              <a:gs pos="100000">
                <a:srgbClr val="669900">
                  <a:gamma/>
                  <a:tint val="0"/>
                  <a:invGamma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423941" name="Picture 5" descr="3개박스"/>
          <p:cNvPicPr>
            <a:picLocks noChangeAspect="1" noChangeArrowheads="1"/>
          </p:cNvPicPr>
          <p:nvPr/>
        </p:nvPicPr>
        <p:blipFill>
          <a:blip r:embed="rId4">
            <a:lum bright="42000" contrast="18000"/>
          </a:blip>
          <a:srcRect/>
          <a:stretch>
            <a:fillRect/>
          </a:stretch>
        </p:blipFill>
        <p:spPr bwMode="auto">
          <a:xfrm>
            <a:off x="658813" y="1914525"/>
            <a:ext cx="8275637" cy="4249738"/>
          </a:xfrm>
          <a:prstGeom prst="rect">
            <a:avLst/>
          </a:prstGeom>
          <a:noFill/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187825" y="3198813"/>
            <a:ext cx="1311275" cy="300037"/>
            <a:chOff x="2248" y="2069"/>
            <a:chExt cx="1275" cy="196"/>
          </a:xfrm>
        </p:grpSpPr>
        <p:sp>
          <p:nvSpPr>
            <p:cNvPr id="423943" name="WordArt 7"/>
            <p:cNvSpPr>
              <a:spLocks noChangeArrowheads="1" noChangeShapeType="1" noTextEdit="1"/>
            </p:cNvSpPr>
            <p:nvPr/>
          </p:nvSpPr>
          <p:spPr bwMode="auto">
            <a:xfrm>
              <a:off x="2248" y="2069"/>
              <a:ext cx="1275" cy="19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600" i="1" kern="10"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HY견고딕"/>
                  <a:ea typeface="HY견고딕"/>
                </a:rPr>
                <a:t>신성장 동력 창출</a:t>
              </a:r>
            </a:p>
          </p:txBody>
        </p:sp>
        <p:sp>
          <p:nvSpPr>
            <p:cNvPr id="423944" name="WordArt 8"/>
            <p:cNvSpPr>
              <a:spLocks noChangeArrowheads="1" noChangeShapeType="1" noTextEdit="1"/>
            </p:cNvSpPr>
            <p:nvPr/>
          </p:nvSpPr>
          <p:spPr bwMode="auto">
            <a:xfrm>
              <a:off x="2248" y="2069"/>
              <a:ext cx="1275" cy="19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600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00"/>
                  </a:solidFill>
                  <a:latin typeface="HY견고딕"/>
                  <a:ea typeface="HY견고딕"/>
                </a:rPr>
                <a:t>신성장 동력 창출</a:t>
              </a:r>
            </a:p>
          </p:txBody>
        </p:sp>
      </p:grpSp>
      <p:grpSp>
        <p:nvGrpSpPr>
          <p:cNvPr id="3" name="Group 171"/>
          <p:cNvGrpSpPr>
            <a:grpSpLocks/>
          </p:cNvGrpSpPr>
          <p:nvPr/>
        </p:nvGrpSpPr>
        <p:grpSpPr bwMode="auto">
          <a:xfrm>
            <a:off x="1065213" y="3198813"/>
            <a:ext cx="2024062" cy="300037"/>
            <a:chOff x="671" y="2015"/>
            <a:chExt cx="1275" cy="189"/>
          </a:xfrm>
        </p:grpSpPr>
        <p:sp>
          <p:nvSpPr>
            <p:cNvPr id="423946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671" y="2015"/>
              <a:ext cx="1275" cy="1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600" i="1" kern="10"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HY견고딕"/>
                  <a:ea typeface="HY견고딕"/>
                </a:rPr>
                <a:t>기후변화 적응 및 에너지 자립</a:t>
              </a:r>
            </a:p>
          </p:txBody>
        </p:sp>
        <p:sp>
          <p:nvSpPr>
            <p:cNvPr id="423947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671" y="2015"/>
              <a:ext cx="1275" cy="1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600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00"/>
                  </a:solidFill>
                  <a:latin typeface="HY견고딕"/>
                  <a:ea typeface="HY견고딕"/>
                </a:rPr>
                <a:t>기후변화 적응 및 에너지 자립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564313" y="3198813"/>
            <a:ext cx="2024062" cy="300037"/>
            <a:chOff x="3969" y="2069"/>
            <a:chExt cx="1275" cy="196"/>
          </a:xfrm>
        </p:grpSpPr>
        <p:sp>
          <p:nvSpPr>
            <p:cNvPr id="423949" name="WordArt 13"/>
            <p:cNvSpPr>
              <a:spLocks noChangeArrowheads="1" noChangeShapeType="1" noTextEdit="1"/>
            </p:cNvSpPr>
            <p:nvPr/>
          </p:nvSpPr>
          <p:spPr bwMode="auto">
            <a:xfrm>
              <a:off x="3969" y="2069"/>
              <a:ext cx="1275" cy="19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600" i="1" kern="10"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HY견고딕"/>
                  <a:ea typeface="HY견고딕"/>
                </a:rPr>
                <a:t>삶의 질 개선과 국가위상 강화</a:t>
              </a:r>
            </a:p>
          </p:txBody>
        </p:sp>
        <p:sp>
          <p:nvSpPr>
            <p:cNvPr id="423950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3969" y="2069"/>
              <a:ext cx="1275" cy="19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1600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00"/>
                  </a:solidFill>
                  <a:latin typeface="HY견고딕"/>
                  <a:ea typeface="HY견고딕"/>
                </a:rPr>
                <a:t>삶의 질 개선과 국가위상 강화</a:t>
              </a:r>
            </a:p>
          </p:txBody>
        </p:sp>
      </p:grpSp>
      <p:sp>
        <p:nvSpPr>
          <p:cNvPr id="424019" name="AutoShape 83"/>
          <p:cNvSpPr>
            <a:spLocks noChangeArrowheads="1"/>
          </p:cNvSpPr>
          <p:nvPr/>
        </p:nvSpPr>
        <p:spPr bwMode="auto">
          <a:xfrm>
            <a:off x="323850" y="2852738"/>
            <a:ext cx="355600" cy="30972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66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4020" name="AutoShape 84"/>
          <p:cNvSpPr>
            <a:spLocks noChangeArrowheads="1"/>
          </p:cNvSpPr>
          <p:nvPr/>
        </p:nvSpPr>
        <p:spPr bwMode="auto">
          <a:xfrm>
            <a:off x="350838" y="2927350"/>
            <a:ext cx="177800" cy="2928938"/>
          </a:xfrm>
          <a:prstGeom prst="roundRect">
            <a:avLst>
              <a:gd name="adj" fmla="val 50000"/>
            </a:avLst>
          </a:prstGeom>
          <a:solidFill>
            <a:srgbClr val="6699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4022" name="WordArt 86"/>
          <p:cNvSpPr>
            <a:spLocks noChangeArrowheads="1" noChangeShapeType="1" noTextEdit="1"/>
          </p:cNvSpPr>
          <p:nvPr/>
        </p:nvSpPr>
        <p:spPr bwMode="auto">
          <a:xfrm rot="5400000">
            <a:off x="-687387" y="4470400"/>
            <a:ext cx="2389187" cy="163513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ko-KR" altLang="en-US" sz="3600" kern="10" normalizeH="1">
                <a:ln w="444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3366"/>
                </a:solidFill>
                <a:latin typeface="HY헤드라인M"/>
                <a:ea typeface="HY헤드라인M"/>
              </a:rPr>
              <a:t>대 전략 및      대 정책방향</a:t>
            </a:r>
          </a:p>
        </p:txBody>
      </p:sp>
      <p:sp>
        <p:nvSpPr>
          <p:cNvPr id="424023" name="WordArt 87"/>
          <p:cNvSpPr>
            <a:spLocks noChangeArrowheads="1" noChangeShapeType="1" noTextEdit="1"/>
          </p:cNvSpPr>
          <p:nvPr/>
        </p:nvSpPr>
        <p:spPr bwMode="auto">
          <a:xfrm rot="5400000">
            <a:off x="-687387" y="4470400"/>
            <a:ext cx="2389187" cy="163513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ko-KR" altLang="en-US" sz="3600" kern="10" normalizeH="1">
                <a:ln w="3175">
                  <a:noFill/>
                  <a:round/>
                  <a:headEnd/>
                  <a:tailEnd/>
                </a:ln>
                <a:solidFill>
                  <a:srgbClr val="009900"/>
                </a:solidFill>
                <a:latin typeface="HY헤드라인M"/>
                <a:ea typeface="HY헤드라인M"/>
              </a:rPr>
              <a:t>대 전략 및      대 정책방향</a:t>
            </a:r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954088" y="3684588"/>
            <a:ext cx="7672387" cy="2136775"/>
            <a:chOff x="601" y="2321"/>
            <a:chExt cx="4833" cy="1346"/>
          </a:xfrm>
        </p:grpSpPr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642" y="2341"/>
              <a:ext cx="1361" cy="1220"/>
              <a:chOff x="452" y="2392"/>
              <a:chExt cx="1361" cy="975"/>
            </a:xfrm>
          </p:grpSpPr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452" y="3049"/>
                <a:ext cx="1361" cy="318"/>
                <a:chOff x="268" y="3316"/>
                <a:chExt cx="1321" cy="462"/>
              </a:xfrm>
            </p:grpSpPr>
            <p:grpSp>
              <p:nvGrpSpPr>
                <p:cNvPr id="8" name="Group 17"/>
                <p:cNvGrpSpPr>
                  <a:grpSpLocks/>
                </p:cNvGrpSpPr>
                <p:nvPr/>
              </p:nvGrpSpPr>
              <p:grpSpPr bwMode="auto">
                <a:xfrm>
                  <a:off x="268" y="3381"/>
                  <a:ext cx="1321" cy="397"/>
                  <a:chOff x="351" y="5486"/>
                  <a:chExt cx="1226" cy="397"/>
                </a:xfrm>
              </p:grpSpPr>
              <p:grpSp>
                <p:nvGrpSpPr>
                  <p:cNvPr id="9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351" y="5486"/>
                    <a:ext cx="1226" cy="397"/>
                    <a:chOff x="351" y="5406"/>
                    <a:chExt cx="1226" cy="477"/>
                  </a:xfrm>
                </p:grpSpPr>
                <p:sp>
                  <p:nvSpPr>
                    <p:cNvPr id="423955" name="AutoShape 19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51" y="5406"/>
                      <a:ext cx="1226" cy="477"/>
                    </a:xfrm>
                    <a:prstGeom prst="roundRect">
                      <a:avLst>
                        <a:gd name="adj" fmla="val 5778"/>
                      </a:avLst>
                    </a:prstGeom>
                    <a:solidFill>
                      <a:schemeClr val="bg1"/>
                    </a:solidFill>
                    <a:ln w="9525" algn="ctr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3956" name="AutoShape 20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3" y="5424"/>
                      <a:ext cx="1182" cy="441"/>
                    </a:xfrm>
                    <a:prstGeom prst="roundRect">
                      <a:avLst>
                        <a:gd name="adj" fmla="val 5778"/>
                      </a:avLst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92157"/>
                            <a:invGamma/>
                          </a:schemeClr>
                        </a:gs>
                      </a:gsLst>
                      <a:lin ang="2700000" scaled="1"/>
                    </a:gradFill>
                    <a:ln w="635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23957" name="Text Box 21"/>
                  <p:cNvSpPr txBox="1">
                    <a:spLocks noChangeArrowheads="1"/>
                  </p:cNvSpPr>
                  <p:nvPr/>
                </p:nvSpPr>
                <p:spPr bwMode="gray">
                  <a:xfrm>
                    <a:off x="417" y="5575"/>
                    <a:ext cx="1092" cy="21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342900" indent="-342900" algn="ctr" defTabSz="882650">
                      <a:lnSpc>
                        <a:spcPct val="140000"/>
                      </a:lnSpc>
                      <a:buClr>
                        <a:schemeClr val="tx1"/>
                      </a:buClr>
                      <a:buFont typeface="Webdings" pitchFamily="18" charset="2"/>
                      <a:buNone/>
                    </a:pPr>
                    <a:r>
                      <a:rPr lang="ko-KR" altLang="en-US" sz="1400">
                        <a:latin typeface="Arial" charset="0"/>
                        <a:ea typeface="HY헤드라인M" pitchFamily="18" charset="-127"/>
                      </a:rPr>
                      <a:t>기후변화 적응 역량 강화</a:t>
                    </a:r>
                    <a:endParaRPr lang="ko-KR" altLang="ko-KR" sz="1400">
                      <a:latin typeface="Arial" charset="0"/>
                      <a:ea typeface="HY헤드라인M" pitchFamily="18" charset="-127"/>
                    </a:endParaRPr>
                  </a:p>
                </p:txBody>
              </p:sp>
            </p:grpSp>
            <p:sp>
              <p:nvSpPr>
                <p:cNvPr id="423958" name="AutoShape 22"/>
                <p:cNvSpPr>
                  <a:spLocks noChangeArrowheads="1"/>
                </p:cNvSpPr>
                <p:nvPr/>
              </p:nvSpPr>
              <p:spPr bwMode="gray">
                <a:xfrm flipV="1">
                  <a:off x="288" y="3316"/>
                  <a:ext cx="1277" cy="64"/>
                </a:xfrm>
                <a:custGeom>
                  <a:avLst/>
                  <a:gdLst>
                    <a:gd name="G0" fmla="+- 1020 0 0"/>
                    <a:gd name="G1" fmla="+- 21600 0 1020"/>
                    <a:gd name="G2" fmla="*/ 1020 1 2"/>
                    <a:gd name="G3" fmla="+- 21600 0 G2"/>
                    <a:gd name="G4" fmla="+/ 1020 21600 2"/>
                    <a:gd name="G5" fmla="+/ G1 0 2"/>
                    <a:gd name="G6" fmla="*/ 21600 21600 1020"/>
                    <a:gd name="G7" fmla="*/ G6 1 2"/>
                    <a:gd name="G8" fmla="+- 21600 0 G7"/>
                    <a:gd name="G9" fmla="*/ 21600 1 2"/>
                    <a:gd name="G10" fmla="+- 1020 0 G9"/>
                    <a:gd name="G11" fmla="?: G10 G8 0"/>
                    <a:gd name="G12" fmla="?: G10 G7 21600"/>
                    <a:gd name="T0" fmla="*/ 21090 w 21600"/>
                    <a:gd name="T1" fmla="*/ 10800 h 21600"/>
                    <a:gd name="T2" fmla="*/ 10800 w 21600"/>
                    <a:gd name="T3" fmla="*/ 21600 h 21600"/>
                    <a:gd name="T4" fmla="*/ 510 w 21600"/>
                    <a:gd name="T5" fmla="*/ 10800 h 21600"/>
                    <a:gd name="T6" fmla="*/ 10800 w 21600"/>
                    <a:gd name="T7" fmla="*/ 0 h 21600"/>
                    <a:gd name="T8" fmla="*/ 2310 w 21600"/>
                    <a:gd name="T9" fmla="*/ 2310 h 21600"/>
                    <a:gd name="T10" fmla="*/ 19290 w 21600"/>
                    <a:gd name="T11" fmla="*/ 1929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1020" y="21600"/>
                      </a:lnTo>
                      <a:lnTo>
                        <a:pt x="2058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C0C0C0">
                        <a:gamma/>
                        <a:tint val="12549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0" name="Group 23"/>
              <p:cNvGrpSpPr>
                <a:grpSpLocks/>
              </p:cNvGrpSpPr>
              <p:nvPr/>
            </p:nvGrpSpPr>
            <p:grpSpPr bwMode="auto">
              <a:xfrm>
                <a:off x="452" y="2721"/>
                <a:ext cx="1361" cy="317"/>
                <a:chOff x="268" y="3316"/>
                <a:chExt cx="1321" cy="462"/>
              </a:xfrm>
            </p:grpSpPr>
            <p:grpSp>
              <p:nvGrpSpPr>
                <p:cNvPr id="11" name="Group 24"/>
                <p:cNvGrpSpPr>
                  <a:grpSpLocks/>
                </p:cNvGrpSpPr>
                <p:nvPr/>
              </p:nvGrpSpPr>
              <p:grpSpPr bwMode="auto">
                <a:xfrm>
                  <a:off x="268" y="3381"/>
                  <a:ext cx="1321" cy="397"/>
                  <a:chOff x="351" y="5486"/>
                  <a:chExt cx="1226" cy="397"/>
                </a:xfrm>
              </p:grpSpPr>
              <p:grpSp>
                <p:nvGrpSpPr>
                  <p:cNvPr id="12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351" y="5486"/>
                    <a:ext cx="1226" cy="397"/>
                    <a:chOff x="351" y="5406"/>
                    <a:chExt cx="1226" cy="477"/>
                  </a:xfrm>
                </p:grpSpPr>
                <p:sp>
                  <p:nvSpPr>
                    <p:cNvPr id="423962" name="AutoShape 26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51" y="5406"/>
                      <a:ext cx="1226" cy="477"/>
                    </a:xfrm>
                    <a:prstGeom prst="roundRect">
                      <a:avLst>
                        <a:gd name="adj" fmla="val 5778"/>
                      </a:avLst>
                    </a:prstGeom>
                    <a:solidFill>
                      <a:schemeClr val="bg1"/>
                    </a:solidFill>
                    <a:ln w="9525" algn="ctr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3963" name="AutoShape 27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3" y="5424"/>
                      <a:ext cx="1182" cy="441"/>
                    </a:xfrm>
                    <a:prstGeom prst="roundRect">
                      <a:avLst>
                        <a:gd name="adj" fmla="val 5778"/>
                      </a:avLst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92157"/>
                            <a:invGamma/>
                          </a:schemeClr>
                        </a:gs>
                      </a:gsLst>
                      <a:lin ang="2700000" scaled="1"/>
                    </a:gradFill>
                    <a:ln w="635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23964" name="Text Box 28"/>
                  <p:cNvSpPr txBox="1">
                    <a:spLocks noChangeArrowheads="1"/>
                  </p:cNvSpPr>
                  <p:nvPr/>
                </p:nvSpPr>
                <p:spPr bwMode="gray">
                  <a:xfrm>
                    <a:off x="416" y="5576"/>
                    <a:ext cx="1094" cy="21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342900" indent="-342900" algn="ctr" defTabSz="882650">
                      <a:lnSpc>
                        <a:spcPct val="140000"/>
                      </a:lnSpc>
                      <a:buClr>
                        <a:schemeClr val="tx1"/>
                      </a:buClr>
                      <a:buFont typeface="Webdings" pitchFamily="18" charset="2"/>
                      <a:buNone/>
                    </a:pPr>
                    <a:r>
                      <a:rPr lang="ko-KR" altLang="en-US" sz="1400">
                        <a:latin typeface="Arial" charset="0"/>
                        <a:ea typeface="HY헤드라인M" pitchFamily="18" charset="-127"/>
                      </a:rPr>
                      <a:t>탈석유</a:t>
                    </a:r>
                    <a:r>
                      <a:rPr lang="en-US" altLang="ko-KR" sz="1400">
                        <a:latin typeface="Arial" charset="0"/>
                        <a:ea typeface="HY헤드라인M" pitchFamily="18" charset="-127"/>
                      </a:rPr>
                      <a:t>·</a:t>
                    </a:r>
                    <a:r>
                      <a:rPr lang="ko-KR" altLang="en-US" sz="1400">
                        <a:latin typeface="Arial" charset="0"/>
                        <a:ea typeface="HY헤드라인M" pitchFamily="18" charset="-127"/>
                      </a:rPr>
                      <a:t>에너지 자립 강화</a:t>
                    </a:r>
                  </a:p>
                </p:txBody>
              </p:sp>
            </p:grpSp>
            <p:sp>
              <p:nvSpPr>
                <p:cNvPr id="423965" name="AutoShape 29"/>
                <p:cNvSpPr>
                  <a:spLocks noChangeArrowheads="1"/>
                </p:cNvSpPr>
                <p:nvPr/>
              </p:nvSpPr>
              <p:spPr bwMode="gray">
                <a:xfrm flipV="1">
                  <a:off x="288" y="3316"/>
                  <a:ext cx="1277" cy="64"/>
                </a:xfrm>
                <a:custGeom>
                  <a:avLst/>
                  <a:gdLst>
                    <a:gd name="G0" fmla="+- 1020 0 0"/>
                    <a:gd name="G1" fmla="+- 21600 0 1020"/>
                    <a:gd name="G2" fmla="*/ 1020 1 2"/>
                    <a:gd name="G3" fmla="+- 21600 0 G2"/>
                    <a:gd name="G4" fmla="+/ 1020 21600 2"/>
                    <a:gd name="G5" fmla="+/ G1 0 2"/>
                    <a:gd name="G6" fmla="*/ 21600 21600 1020"/>
                    <a:gd name="G7" fmla="*/ G6 1 2"/>
                    <a:gd name="G8" fmla="+- 21600 0 G7"/>
                    <a:gd name="G9" fmla="*/ 21600 1 2"/>
                    <a:gd name="G10" fmla="+- 1020 0 G9"/>
                    <a:gd name="G11" fmla="?: G10 G8 0"/>
                    <a:gd name="G12" fmla="?: G10 G7 21600"/>
                    <a:gd name="T0" fmla="*/ 21090 w 21600"/>
                    <a:gd name="T1" fmla="*/ 10800 h 21600"/>
                    <a:gd name="T2" fmla="*/ 10800 w 21600"/>
                    <a:gd name="T3" fmla="*/ 21600 h 21600"/>
                    <a:gd name="T4" fmla="*/ 510 w 21600"/>
                    <a:gd name="T5" fmla="*/ 10800 h 21600"/>
                    <a:gd name="T6" fmla="*/ 10800 w 21600"/>
                    <a:gd name="T7" fmla="*/ 0 h 21600"/>
                    <a:gd name="T8" fmla="*/ 2310 w 21600"/>
                    <a:gd name="T9" fmla="*/ 2310 h 21600"/>
                    <a:gd name="T10" fmla="*/ 19290 w 21600"/>
                    <a:gd name="T11" fmla="*/ 1929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1020" y="21600"/>
                      </a:lnTo>
                      <a:lnTo>
                        <a:pt x="2058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C0C0C0">
                        <a:gamma/>
                        <a:tint val="12549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" name="Group 30"/>
              <p:cNvGrpSpPr>
                <a:grpSpLocks/>
              </p:cNvGrpSpPr>
              <p:nvPr/>
            </p:nvGrpSpPr>
            <p:grpSpPr bwMode="auto">
              <a:xfrm>
                <a:off x="452" y="2392"/>
                <a:ext cx="1361" cy="318"/>
                <a:chOff x="268" y="3316"/>
                <a:chExt cx="1321" cy="462"/>
              </a:xfrm>
            </p:grpSpPr>
            <p:grpSp>
              <p:nvGrpSpPr>
                <p:cNvPr id="14" name="Group 31"/>
                <p:cNvGrpSpPr>
                  <a:grpSpLocks/>
                </p:cNvGrpSpPr>
                <p:nvPr/>
              </p:nvGrpSpPr>
              <p:grpSpPr bwMode="auto">
                <a:xfrm>
                  <a:off x="268" y="3381"/>
                  <a:ext cx="1321" cy="397"/>
                  <a:chOff x="351" y="5486"/>
                  <a:chExt cx="1226" cy="397"/>
                </a:xfrm>
              </p:grpSpPr>
              <p:grpSp>
                <p:nvGrpSpPr>
                  <p:cNvPr id="15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351" y="5486"/>
                    <a:ext cx="1226" cy="397"/>
                    <a:chOff x="351" y="5406"/>
                    <a:chExt cx="1226" cy="477"/>
                  </a:xfrm>
                </p:grpSpPr>
                <p:sp>
                  <p:nvSpPr>
                    <p:cNvPr id="423969" name="AutoShape 33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51" y="5406"/>
                      <a:ext cx="1226" cy="477"/>
                    </a:xfrm>
                    <a:prstGeom prst="roundRect">
                      <a:avLst>
                        <a:gd name="adj" fmla="val 5778"/>
                      </a:avLst>
                    </a:prstGeom>
                    <a:solidFill>
                      <a:schemeClr val="bg1"/>
                    </a:solidFill>
                    <a:ln w="9525" algn="ctr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3970" name="AutoShape 34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3" y="5424"/>
                      <a:ext cx="1182" cy="441"/>
                    </a:xfrm>
                    <a:prstGeom prst="roundRect">
                      <a:avLst>
                        <a:gd name="adj" fmla="val 5778"/>
                      </a:avLst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92157"/>
                            <a:invGamma/>
                          </a:schemeClr>
                        </a:gs>
                      </a:gsLst>
                      <a:lin ang="2700000" scaled="1"/>
                    </a:gradFill>
                    <a:ln w="635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23971" name="Text Box 35"/>
                  <p:cNvSpPr txBox="1">
                    <a:spLocks noChangeArrowheads="1"/>
                  </p:cNvSpPr>
                  <p:nvPr/>
                </p:nvSpPr>
                <p:spPr bwMode="gray">
                  <a:xfrm>
                    <a:off x="483" y="5606"/>
                    <a:ext cx="964" cy="1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algn="ctr" defTabSz="882650">
                      <a:spcBef>
                        <a:spcPct val="10000"/>
                      </a:spcBef>
                      <a:buFontTx/>
                      <a:buNone/>
                    </a:pPr>
                    <a:r>
                      <a:rPr lang="ko-KR" altLang="en-US" sz="1400">
                        <a:latin typeface="Arial" charset="0"/>
                        <a:ea typeface="HY헤드라인M" pitchFamily="18" charset="-127"/>
                      </a:rPr>
                      <a:t>효율적 온실가스 감축</a:t>
                    </a:r>
                    <a:endParaRPr lang="en-US" altLang="ko-KR" sz="1400">
                      <a:latin typeface="Arial" charset="0"/>
                      <a:ea typeface="HY헤드라인M" pitchFamily="18" charset="-127"/>
                    </a:endParaRPr>
                  </a:p>
                </p:txBody>
              </p:sp>
            </p:grpSp>
            <p:sp>
              <p:nvSpPr>
                <p:cNvPr id="423972" name="AutoShape 36"/>
                <p:cNvSpPr>
                  <a:spLocks noChangeArrowheads="1"/>
                </p:cNvSpPr>
                <p:nvPr/>
              </p:nvSpPr>
              <p:spPr bwMode="gray">
                <a:xfrm flipV="1">
                  <a:off x="288" y="3316"/>
                  <a:ext cx="1277" cy="64"/>
                </a:xfrm>
                <a:custGeom>
                  <a:avLst/>
                  <a:gdLst>
                    <a:gd name="G0" fmla="+- 1020 0 0"/>
                    <a:gd name="G1" fmla="+- 21600 0 1020"/>
                    <a:gd name="G2" fmla="*/ 1020 1 2"/>
                    <a:gd name="G3" fmla="+- 21600 0 G2"/>
                    <a:gd name="G4" fmla="+/ 1020 21600 2"/>
                    <a:gd name="G5" fmla="+/ G1 0 2"/>
                    <a:gd name="G6" fmla="*/ 21600 21600 1020"/>
                    <a:gd name="G7" fmla="*/ G6 1 2"/>
                    <a:gd name="G8" fmla="+- 21600 0 G7"/>
                    <a:gd name="G9" fmla="*/ 21600 1 2"/>
                    <a:gd name="G10" fmla="+- 1020 0 G9"/>
                    <a:gd name="G11" fmla="?: G10 G8 0"/>
                    <a:gd name="G12" fmla="?: G10 G7 21600"/>
                    <a:gd name="T0" fmla="*/ 21090 w 21600"/>
                    <a:gd name="T1" fmla="*/ 10800 h 21600"/>
                    <a:gd name="T2" fmla="*/ 10800 w 21600"/>
                    <a:gd name="T3" fmla="*/ 21600 h 21600"/>
                    <a:gd name="T4" fmla="*/ 510 w 21600"/>
                    <a:gd name="T5" fmla="*/ 10800 h 21600"/>
                    <a:gd name="T6" fmla="*/ 10800 w 21600"/>
                    <a:gd name="T7" fmla="*/ 0 h 21600"/>
                    <a:gd name="T8" fmla="*/ 2310 w 21600"/>
                    <a:gd name="T9" fmla="*/ 2310 h 21600"/>
                    <a:gd name="T10" fmla="*/ 19290 w 21600"/>
                    <a:gd name="T11" fmla="*/ 1929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1020" y="21600"/>
                      </a:lnTo>
                      <a:lnTo>
                        <a:pt x="2058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C0C0C0">
                        <a:gamma/>
                        <a:tint val="12549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" name="Group 37"/>
            <p:cNvGrpSpPr>
              <a:grpSpLocks/>
            </p:cNvGrpSpPr>
            <p:nvPr/>
          </p:nvGrpSpPr>
          <p:grpSpPr bwMode="auto">
            <a:xfrm>
              <a:off x="4072" y="2333"/>
              <a:ext cx="1362" cy="1220"/>
              <a:chOff x="451" y="2392"/>
              <a:chExt cx="1362" cy="975"/>
            </a:xfrm>
          </p:grpSpPr>
          <p:grpSp>
            <p:nvGrpSpPr>
              <p:cNvPr id="17" name="Group 38"/>
              <p:cNvGrpSpPr>
                <a:grpSpLocks/>
              </p:cNvGrpSpPr>
              <p:nvPr/>
            </p:nvGrpSpPr>
            <p:grpSpPr bwMode="auto">
              <a:xfrm>
                <a:off x="451" y="3049"/>
                <a:ext cx="1362" cy="318"/>
                <a:chOff x="267" y="3316"/>
                <a:chExt cx="1322" cy="462"/>
              </a:xfrm>
            </p:grpSpPr>
            <p:grpSp>
              <p:nvGrpSpPr>
                <p:cNvPr id="18" name="Group 39"/>
                <p:cNvGrpSpPr>
                  <a:grpSpLocks/>
                </p:cNvGrpSpPr>
                <p:nvPr/>
              </p:nvGrpSpPr>
              <p:grpSpPr bwMode="auto">
                <a:xfrm>
                  <a:off x="267" y="3381"/>
                  <a:ext cx="1322" cy="397"/>
                  <a:chOff x="351" y="5486"/>
                  <a:chExt cx="1226" cy="397"/>
                </a:xfrm>
              </p:grpSpPr>
              <p:grpSp>
                <p:nvGrpSpPr>
                  <p:cNvPr id="19" name="Group 40"/>
                  <p:cNvGrpSpPr>
                    <a:grpSpLocks/>
                  </p:cNvGrpSpPr>
                  <p:nvPr/>
                </p:nvGrpSpPr>
                <p:grpSpPr bwMode="auto">
                  <a:xfrm>
                    <a:off x="351" y="5486"/>
                    <a:ext cx="1226" cy="397"/>
                    <a:chOff x="351" y="5406"/>
                    <a:chExt cx="1226" cy="477"/>
                  </a:xfrm>
                </p:grpSpPr>
                <p:sp>
                  <p:nvSpPr>
                    <p:cNvPr id="423977" name="AutoShape 41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51" y="5406"/>
                      <a:ext cx="1226" cy="477"/>
                    </a:xfrm>
                    <a:prstGeom prst="roundRect">
                      <a:avLst>
                        <a:gd name="adj" fmla="val 5778"/>
                      </a:avLst>
                    </a:prstGeom>
                    <a:solidFill>
                      <a:schemeClr val="bg1"/>
                    </a:solidFill>
                    <a:ln w="9525" algn="ctr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3978" name="AutoShape 42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3" y="5424"/>
                      <a:ext cx="1182" cy="441"/>
                    </a:xfrm>
                    <a:prstGeom prst="roundRect">
                      <a:avLst>
                        <a:gd name="adj" fmla="val 5778"/>
                      </a:avLst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92157"/>
                            <a:invGamma/>
                          </a:schemeClr>
                        </a:gs>
                      </a:gsLst>
                      <a:lin ang="2700000" scaled="1"/>
                    </a:gradFill>
                    <a:ln w="635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23979" name="Text Box 43"/>
                  <p:cNvSpPr txBox="1">
                    <a:spLocks noChangeArrowheads="1"/>
                  </p:cNvSpPr>
                  <p:nvPr/>
                </p:nvSpPr>
                <p:spPr bwMode="gray">
                  <a:xfrm>
                    <a:off x="546" y="5496"/>
                    <a:ext cx="834" cy="3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algn="ctr" defTabSz="882650">
                      <a:lnSpc>
                        <a:spcPct val="120000"/>
                      </a:lnSpc>
                      <a:buClr>
                        <a:schemeClr val="tx1"/>
                      </a:buClr>
                      <a:buFont typeface="Webdings" pitchFamily="18" charset="2"/>
                      <a:buNone/>
                    </a:pPr>
                    <a:r>
                      <a:rPr lang="ko-KR" altLang="en-US" sz="1400">
                        <a:latin typeface="Arial" charset="0"/>
                        <a:ea typeface="HY헤드라인M" pitchFamily="18" charset="-127"/>
                      </a:rPr>
                      <a:t>세계적인 녹색성장</a:t>
                    </a:r>
                    <a:br>
                      <a:rPr lang="ko-KR" altLang="en-US" sz="1400">
                        <a:latin typeface="Arial" charset="0"/>
                        <a:ea typeface="HY헤드라인M" pitchFamily="18" charset="-127"/>
                      </a:rPr>
                    </a:br>
                    <a:r>
                      <a:rPr lang="ko-KR" altLang="en-US" sz="1400">
                        <a:latin typeface="Arial" charset="0"/>
                        <a:ea typeface="HY헤드라인M" pitchFamily="18" charset="-127"/>
                      </a:rPr>
                      <a:t>모범국가 구현</a:t>
                    </a:r>
                    <a:endParaRPr lang="ko-KR" altLang="ko-KR" sz="1400">
                      <a:latin typeface="Arial" charset="0"/>
                      <a:ea typeface="HY헤드라인M" pitchFamily="18" charset="-127"/>
                    </a:endParaRPr>
                  </a:p>
                </p:txBody>
              </p:sp>
            </p:grpSp>
            <p:sp>
              <p:nvSpPr>
                <p:cNvPr id="423980" name="AutoShape 44"/>
                <p:cNvSpPr>
                  <a:spLocks noChangeArrowheads="1"/>
                </p:cNvSpPr>
                <p:nvPr/>
              </p:nvSpPr>
              <p:spPr bwMode="gray">
                <a:xfrm flipV="1">
                  <a:off x="288" y="3316"/>
                  <a:ext cx="1277" cy="64"/>
                </a:xfrm>
                <a:custGeom>
                  <a:avLst/>
                  <a:gdLst>
                    <a:gd name="G0" fmla="+- 1020 0 0"/>
                    <a:gd name="G1" fmla="+- 21600 0 1020"/>
                    <a:gd name="G2" fmla="*/ 1020 1 2"/>
                    <a:gd name="G3" fmla="+- 21600 0 G2"/>
                    <a:gd name="G4" fmla="+/ 1020 21600 2"/>
                    <a:gd name="G5" fmla="+/ G1 0 2"/>
                    <a:gd name="G6" fmla="*/ 21600 21600 1020"/>
                    <a:gd name="G7" fmla="*/ G6 1 2"/>
                    <a:gd name="G8" fmla="+- 21600 0 G7"/>
                    <a:gd name="G9" fmla="*/ 21600 1 2"/>
                    <a:gd name="G10" fmla="+- 1020 0 G9"/>
                    <a:gd name="G11" fmla="?: G10 G8 0"/>
                    <a:gd name="G12" fmla="?: G10 G7 21600"/>
                    <a:gd name="T0" fmla="*/ 21090 w 21600"/>
                    <a:gd name="T1" fmla="*/ 10800 h 21600"/>
                    <a:gd name="T2" fmla="*/ 10800 w 21600"/>
                    <a:gd name="T3" fmla="*/ 21600 h 21600"/>
                    <a:gd name="T4" fmla="*/ 510 w 21600"/>
                    <a:gd name="T5" fmla="*/ 10800 h 21600"/>
                    <a:gd name="T6" fmla="*/ 10800 w 21600"/>
                    <a:gd name="T7" fmla="*/ 0 h 21600"/>
                    <a:gd name="T8" fmla="*/ 2310 w 21600"/>
                    <a:gd name="T9" fmla="*/ 2310 h 21600"/>
                    <a:gd name="T10" fmla="*/ 19290 w 21600"/>
                    <a:gd name="T11" fmla="*/ 1929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1020" y="21600"/>
                      </a:lnTo>
                      <a:lnTo>
                        <a:pt x="2058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C0C0C0">
                        <a:gamma/>
                        <a:tint val="12549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" name="Group 45"/>
              <p:cNvGrpSpPr>
                <a:grpSpLocks/>
              </p:cNvGrpSpPr>
              <p:nvPr/>
            </p:nvGrpSpPr>
            <p:grpSpPr bwMode="auto">
              <a:xfrm>
                <a:off x="452" y="2721"/>
                <a:ext cx="1361" cy="317"/>
                <a:chOff x="268" y="3316"/>
                <a:chExt cx="1321" cy="462"/>
              </a:xfrm>
            </p:grpSpPr>
            <p:grpSp>
              <p:nvGrpSpPr>
                <p:cNvPr id="21" name="Group 46"/>
                <p:cNvGrpSpPr>
                  <a:grpSpLocks/>
                </p:cNvGrpSpPr>
                <p:nvPr/>
              </p:nvGrpSpPr>
              <p:grpSpPr bwMode="auto">
                <a:xfrm>
                  <a:off x="268" y="3381"/>
                  <a:ext cx="1321" cy="397"/>
                  <a:chOff x="351" y="5486"/>
                  <a:chExt cx="1226" cy="397"/>
                </a:xfrm>
              </p:grpSpPr>
              <p:grpSp>
                <p:nvGrpSpPr>
                  <p:cNvPr id="2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351" y="5486"/>
                    <a:ext cx="1226" cy="397"/>
                    <a:chOff x="351" y="5406"/>
                    <a:chExt cx="1226" cy="477"/>
                  </a:xfrm>
                </p:grpSpPr>
                <p:sp>
                  <p:nvSpPr>
                    <p:cNvPr id="423984" name="AutoShape 48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51" y="5406"/>
                      <a:ext cx="1226" cy="477"/>
                    </a:xfrm>
                    <a:prstGeom prst="roundRect">
                      <a:avLst>
                        <a:gd name="adj" fmla="val 5778"/>
                      </a:avLst>
                    </a:prstGeom>
                    <a:solidFill>
                      <a:schemeClr val="bg1"/>
                    </a:solidFill>
                    <a:ln w="9525" algn="ctr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3985" name="AutoShape 49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3" y="5424"/>
                      <a:ext cx="1182" cy="441"/>
                    </a:xfrm>
                    <a:prstGeom prst="roundRect">
                      <a:avLst>
                        <a:gd name="adj" fmla="val 5778"/>
                      </a:avLst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92157"/>
                            <a:invGamma/>
                          </a:schemeClr>
                        </a:gs>
                      </a:gsLst>
                      <a:lin ang="2700000" scaled="1"/>
                    </a:gradFill>
                    <a:ln w="635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23986" name="Text Box 50"/>
                  <p:cNvSpPr txBox="1">
                    <a:spLocks noChangeArrowheads="1"/>
                  </p:cNvSpPr>
                  <p:nvPr/>
                </p:nvSpPr>
                <p:spPr bwMode="gray">
                  <a:xfrm>
                    <a:off x="596" y="5576"/>
                    <a:ext cx="734" cy="21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marL="342900" indent="-342900" algn="ctr" defTabSz="882650">
                      <a:lnSpc>
                        <a:spcPct val="140000"/>
                      </a:lnSpc>
                      <a:buClr>
                        <a:schemeClr val="tx1"/>
                      </a:buClr>
                      <a:buFont typeface="Webdings" pitchFamily="18" charset="2"/>
                      <a:buNone/>
                    </a:pPr>
                    <a:r>
                      <a:rPr lang="ko-KR" altLang="en-US" sz="1400">
                        <a:latin typeface="Arial" charset="0"/>
                        <a:ea typeface="HY헤드라인M" pitchFamily="18" charset="-127"/>
                      </a:rPr>
                      <a:t>생활의 녹색혁명</a:t>
                    </a:r>
                  </a:p>
                </p:txBody>
              </p:sp>
            </p:grpSp>
            <p:sp>
              <p:nvSpPr>
                <p:cNvPr id="423987" name="AutoShape 51"/>
                <p:cNvSpPr>
                  <a:spLocks noChangeArrowheads="1"/>
                </p:cNvSpPr>
                <p:nvPr/>
              </p:nvSpPr>
              <p:spPr bwMode="gray">
                <a:xfrm flipV="1">
                  <a:off x="288" y="3316"/>
                  <a:ext cx="1277" cy="64"/>
                </a:xfrm>
                <a:custGeom>
                  <a:avLst/>
                  <a:gdLst>
                    <a:gd name="G0" fmla="+- 1020 0 0"/>
                    <a:gd name="G1" fmla="+- 21600 0 1020"/>
                    <a:gd name="G2" fmla="*/ 1020 1 2"/>
                    <a:gd name="G3" fmla="+- 21600 0 G2"/>
                    <a:gd name="G4" fmla="+/ 1020 21600 2"/>
                    <a:gd name="G5" fmla="+/ G1 0 2"/>
                    <a:gd name="G6" fmla="*/ 21600 21600 1020"/>
                    <a:gd name="G7" fmla="*/ G6 1 2"/>
                    <a:gd name="G8" fmla="+- 21600 0 G7"/>
                    <a:gd name="G9" fmla="*/ 21600 1 2"/>
                    <a:gd name="G10" fmla="+- 1020 0 G9"/>
                    <a:gd name="G11" fmla="?: G10 G8 0"/>
                    <a:gd name="G12" fmla="?: G10 G7 21600"/>
                    <a:gd name="T0" fmla="*/ 21090 w 21600"/>
                    <a:gd name="T1" fmla="*/ 10800 h 21600"/>
                    <a:gd name="T2" fmla="*/ 10800 w 21600"/>
                    <a:gd name="T3" fmla="*/ 21600 h 21600"/>
                    <a:gd name="T4" fmla="*/ 510 w 21600"/>
                    <a:gd name="T5" fmla="*/ 10800 h 21600"/>
                    <a:gd name="T6" fmla="*/ 10800 w 21600"/>
                    <a:gd name="T7" fmla="*/ 0 h 21600"/>
                    <a:gd name="T8" fmla="*/ 2310 w 21600"/>
                    <a:gd name="T9" fmla="*/ 2310 h 21600"/>
                    <a:gd name="T10" fmla="*/ 19290 w 21600"/>
                    <a:gd name="T11" fmla="*/ 1929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1020" y="21600"/>
                      </a:lnTo>
                      <a:lnTo>
                        <a:pt x="2058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C0C0C0">
                        <a:gamma/>
                        <a:tint val="12549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Group 52"/>
              <p:cNvGrpSpPr>
                <a:grpSpLocks/>
              </p:cNvGrpSpPr>
              <p:nvPr/>
            </p:nvGrpSpPr>
            <p:grpSpPr bwMode="auto">
              <a:xfrm>
                <a:off x="452" y="2392"/>
                <a:ext cx="1361" cy="318"/>
                <a:chOff x="268" y="3316"/>
                <a:chExt cx="1321" cy="462"/>
              </a:xfrm>
            </p:grpSpPr>
            <p:grpSp>
              <p:nvGrpSpPr>
                <p:cNvPr id="24" name="Group 53"/>
                <p:cNvGrpSpPr>
                  <a:grpSpLocks/>
                </p:cNvGrpSpPr>
                <p:nvPr/>
              </p:nvGrpSpPr>
              <p:grpSpPr bwMode="auto">
                <a:xfrm>
                  <a:off x="268" y="3381"/>
                  <a:ext cx="1321" cy="397"/>
                  <a:chOff x="351" y="5486"/>
                  <a:chExt cx="1226" cy="397"/>
                </a:xfrm>
              </p:grpSpPr>
              <p:grpSp>
                <p:nvGrpSpPr>
                  <p:cNvPr id="25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351" y="5486"/>
                    <a:ext cx="1226" cy="397"/>
                    <a:chOff x="351" y="5406"/>
                    <a:chExt cx="1226" cy="477"/>
                  </a:xfrm>
                </p:grpSpPr>
                <p:sp>
                  <p:nvSpPr>
                    <p:cNvPr id="423991" name="AutoShape 55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51" y="5406"/>
                      <a:ext cx="1226" cy="477"/>
                    </a:xfrm>
                    <a:prstGeom prst="roundRect">
                      <a:avLst>
                        <a:gd name="adj" fmla="val 5778"/>
                      </a:avLst>
                    </a:prstGeom>
                    <a:solidFill>
                      <a:schemeClr val="bg1"/>
                    </a:solidFill>
                    <a:ln w="9525" algn="ctr">
                      <a:solidFill>
                        <a:srgbClr val="008000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3992" name="AutoShape 56"/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373" y="5424"/>
                      <a:ext cx="1182" cy="441"/>
                    </a:xfrm>
                    <a:prstGeom prst="roundRect">
                      <a:avLst>
                        <a:gd name="adj" fmla="val 5778"/>
                      </a:avLst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gamma/>
                            <a:shade val="92157"/>
                            <a:invGamma/>
                          </a:schemeClr>
                        </a:gs>
                      </a:gsLst>
                      <a:lin ang="2700000" scaled="1"/>
                    </a:gradFill>
                    <a:ln w="6350" algn="ctr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lIns="154800" tIns="43200" rIns="86400" bIns="4320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23993" name="Text Box 57"/>
                  <p:cNvSpPr txBox="1">
                    <a:spLocks noChangeArrowheads="1"/>
                  </p:cNvSpPr>
                  <p:nvPr/>
                </p:nvSpPr>
                <p:spPr bwMode="gray">
                  <a:xfrm>
                    <a:off x="483" y="5606"/>
                    <a:ext cx="963" cy="1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pPr algn="ctr" defTabSz="882650">
                      <a:spcBef>
                        <a:spcPct val="10000"/>
                      </a:spcBef>
                      <a:buFontTx/>
                      <a:buNone/>
                    </a:pPr>
                    <a:r>
                      <a:rPr lang="ko-KR" altLang="en-US" sz="1400">
                        <a:latin typeface="Arial" charset="0"/>
                        <a:ea typeface="HY헤드라인M" pitchFamily="18" charset="-127"/>
                      </a:rPr>
                      <a:t>녹색국토</a:t>
                    </a:r>
                    <a:r>
                      <a:rPr lang="en-US" altLang="ko-KR" sz="1400">
                        <a:latin typeface="Arial" charset="0"/>
                        <a:ea typeface="HY헤드라인M" pitchFamily="18" charset="-127"/>
                      </a:rPr>
                      <a:t>·</a:t>
                    </a:r>
                    <a:r>
                      <a:rPr lang="ko-KR" altLang="en-US" sz="1400">
                        <a:latin typeface="Arial" charset="0"/>
                        <a:ea typeface="HY헤드라인M" pitchFamily="18" charset="-127"/>
                      </a:rPr>
                      <a:t>교통의 조성</a:t>
                    </a:r>
                    <a:endParaRPr lang="en-US" altLang="ko-KR" sz="1400">
                      <a:latin typeface="Arial" charset="0"/>
                      <a:ea typeface="HY헤드라인M" pitchFamily="18" charset="-127"/>
                    </a:endParaRPr>
                  </a:p>
                </p:txBody>
              </p:sp>
            </p:grpSp>
            <p:sp>
              <p:nvSpPr>
                <p:cNvPr id="423994" name="AutoShape 58"/>
                <p:cNvSpPr>
                  <a:spLocks noChangeArrowheads="1"/>
                </p:cNvSpPr>
                <p:nvPr/>
              </p:nvSpPr>
              <p:spPr bwMode="gray">
                <a:xfrm flipV="1">
                  <a:off x="288" y="3316"/>
                  <a:ext cx="1277" cy="64"/>
                </a:xfrm>
                <a:custGeom>
                  <a:avLst/>
                  <a:gdLst>
                    <a:gd name="G0" fmla="+- 1020 0 0"/>
                    <a:gd name="G1" fmla="+- 21600 0 1020"/>
                    <a:gd name="G2" fmla="*/ 1020 1 2"/>
                    <a:gd name="G3" fmla="+- 21600 0 G2"/>
                    <a:gd name="G4" fmla="+/ 1020 21600 2"/>
                    <a:gd name="G5" fmla="+/ G1 0 2"/>
                    <a:gd name="G6" fmla="*/ 21600 21600 1020"/>
                    <a:gd name="G7" fmla="*/ G6 1 2"/>
                    <a:gd name="G8" fmla="+- 21600 0 G7"/>
                    <a:gd name="G9" fmla="*/ 21600 1 2"/>
                    <a:gd name="G10" fmla="+- 1020 0 G9"/>
                    <a:gd name="G11" fmla="?: G10 G8 0"/>
                    <a:gd name="G12" fmla="?: G10 G7 21600"/>
                    <a:gd name="T0" fmla="*/ 21090 w 21600"/>
                    <a:gd name="T1" fmla="*/ 10800 h 21600"/>
                    <a:gd name="T2" fmla="*/ 10800 w 21600"/>
                    <a:gd name="T3" fmla="*/ 21600 h 21600"/>
                    <a:gd name="T4" fmla="*/ 510 w 21600"/>
                    <a:gd name="T5" fmla="*/ 10800 h 21600"/>
                    <a:gd name="T6" fmla="*/ 10800 w 21600"/>
                    <a:gd name="T7" fmla="*/ 0 h 21600"/>
                    <a:gd name="T8" fmla="*/ 2310 w 21600"/>
                    <a:gd name="T9" fmla="*/ 2310 h 21600"/>
                    <a:gd name="T10" fmla="*/ 19290 w 21600"/>
                    <a:gd name="T11" fmla="*/ 1929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1020" y="21600"/>
                      </a:lnTo>
                      <a:lnTo>
                        <a:pt x="2058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C0C0C0">
                        <a:gamma/>
                        <a:tint val="12549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tIns="0" bIns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" name="Group 59"/>
            <p:cNvGrpSpPr>
              <a:grpSpLocks/>
            </p:cNvGrpSpPr>
            <p:nvPr/>
          </p:nvGrpSpPr>
          <p:grpSpPr bwMode="auto">
            <a:xfrm>
              <a:off x="2361" y="3339"/>
              <a:ext cx="1361" cy="328"/>
              <a:chOff x="268" y="3316"/>
              <a:chExt cx="1321" cy="462"/>
            </a:xfrm>
          </p:grpSpPr>
          <p:grpSp>
            <p:nvGrpSpPr>
              <p:cNvPr id="27" name="Group 60"/>
              <p:cNvGrpSpPr>
                <a:grpSpLocks/>
              </p:cNvGrpSpPr>
              <p:nvPr/>
            </p:nvGrpSpPr>
            <p:grpSpPr bwMode="auto">
              <a:xfrm>
                <a:off x="268" y="3381"/>
                <a:ext cx="1321" cy="397"/>
                <a:chOff x="351" y="5486"/>
                <a:chExt cx="1226" cy="397"/>
              </a:xfrm>
            </p:grpSpPr>
            <p:grpSp>
              <p:nvGrpSpPr>
                <p:cNvPr id="28" name="Group 61"/>
                <p:cNvGrpSpPr>
                  <a:grpSpLocks/>
                </p:cNvGrpSpPr>
                <p:nvPr/>
              </p:nvGrpSpPr>
              <p:grpSpPr bwMode="auto">
                <a:xfrm>
                  <a:off x="351" y="5486"/>
                  <a:ext cx="1226" cy="397"/>
                  <a:chOff x="351" y="5406"/>
                  <a:chExt cx="1226" cy="477"/>
                </a:xfrm>
              </p:grpSpPr>
              <p:sp>
                <p:nvSpPr>
                  <p:cNvPr id="423998" name="AutoShape 62"/>
                  <p:cNvSpPr>
                    <a:spLocks noChangeArrowheads="1"/>
                  </p:cNvSpPr>
                  <p:nvPr/>
                </p:nvSpPr>
                <p:spPr bwMode="gray">
                  <a:xfrm>
                    <a:off x="351" y="5406"/>
                    <a:ext cx="1226" cy="477"/>
                  </a:xfrm>
                  <a:prstGeom prst="roundRect">
                    <a:avLst>
                      <a:gd name="adj" fmla="val 5778"/>
                    </a:avLst>
                  </a:prstGeom>
                  <a:solidFill>
                    <a:schemeClr val="bg1"/>
                  </a:solidFill>
                  <a:ln w="9525" algn="ctr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154800" tIns="43200" rIns="86400" bIns="432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999" name="AutoShape 63"/>
                  <p:cNvSpPr>
                    <a:spLocks noChangeArrowheads="1"/>
                  </p:cNvSpPr>
                  <p:nvPr/>
                </p:nvSpPr>
                <p:spPr bwMode="gray">
                  <a:xfrm>
                    <a:off x="373" y="5424"/>
                    <a:ext cx="1182" cy="441"/>
                  </a:xfrm>
                  <a:prstGeom prst="roundRect">
                    <a:avLst>
                      <a:gd name="adj" fmla="val 5778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shade val="92157"/>
                          <a:invGamma/>
                        </a:schemeClr>
                      </a:gs>
                    </a:gsLst>
                    <a:lin ang="2700000" scaled="1"/>
                  </a:gradFill>
                  <a:ln w="635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lIns="154800" tIns="43200" rIns="86400" bIns="4320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4000" name="Text Box 64"/>
                <p:cNvSpPr txBox="1">
                  <a:spLocks noChangeArrowheads="1"/>
                </p:cNvSpPr>
                <p:nvPr/>
              </p:nvSpPr>
              <p:spPr bwMode="gray">
                <a:xfrm>
                  <a:off x="531" y="5552"/>
                  <a:ext cx="863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342900" indent="-342900" algn="ctr" defTabSz="882650">
                    <a:lnSpc>
                      <a:spcPct val="140000"/>
                    </a:lnSpc>
                    <a:buClr>
                      <a:schemeClr val="tx1"/>
                    </a:buClr>
                    <a:buFont typeface="Webdings" pitchFamily="18" charset="2"/>
                    <a:buNone/>
                  </a:pP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녹색경제 기반 조성</a:t>
                  </a:r>
                  <a:endParaRPr lang="ko-KR" altLang="ko-KR" sz="1400">
                    <a:latin typeface="Arial" charset="0"/>
                    <a:ea typeface="HY헤드라인M" pitchFamily="18" charset="-127"/>
                  </a:endParaRPr>
                </a:p>
              </p:txBody>
            </p:sp>
          </p:grpSp>
          <p:sp>
            <p:nvSpPr>
              <p:cNvPr id="424001" name="AutoShape 65"/>
              <p:cNvSpPr>
                <a:spLocks noChangeArrowheads="1"/>
              </p:cNvSpPr>
              <p:nvPr/>
            </p:nvSpPr>
            <p:spPr bwMode="gray">
              <a:xfrm flipV="1">
                <a:off x="288" y="3316"/>
                <a:ext cx="1277" cy="64"/>
              </a:xfrm>
              <a:custGeom>
                <a:avLst/>
                <a:gdLst>
                  <a:gd name="G0" fmla="+- 1020 0 0"/>
                  <a:gd name="G1" fmla="+- 21600 0 1020"/>
                  <a:gd name="G2" fmla="*/ 1020 1 2"/>
                  <a:gd name="G3" fmla="+- 21600 0 G2"/>
                  <a:gd name="G4" fmla="+/ 1020 21600 2"/>
                  <a:gd name="G5" fmla="+/ G1 0 2"/>
                  <a:gd name="G6" fmla="*/ 21600 21600 1020"/>
                  <a:gd name="G7" fmla="*/ G6 1 2"/>
                  <a:gd name="G8" fmla="+- 21600 0 G7"/>
                  <a:gd name="G9" fmla="*/ 21600 1 2"/>
                  <a:gd name="G10" fmla="+- 1020 0 G9"/>
                  <a:gd name="G11" fmla="?: G10 G8 0"/>
                  <a:gd name="G12" fmla="?: G10 G7 21600"/>
                  <a:gd name="T0" fmla="*/ 21090 w 21600"/>
                  <a:gd name="T1" fmla="*/ 10800 h 21600"/>
                  <a:gd name="T2" fmla="*/ 10800 w 21600"/>
                  <a:gd name="T3" fmla="*/ 21600 h 21600"/>
                  <a:gd name="T4" fmla="*/ 510 w 21600"/>
                  <a:gd name="T5" fmla="*/ 10800 h 21600"/>
                  <a:gd name="T6" fmla="*/ 10800 w 21600"/>
                  <a:gd name="T7" fmla="*/ 0 h 21600"/>
                  <a:gd name="T8" fmla="*/ 2310 w 21600"/>
                  <a:gd name="T9" fmla="*/ 2310 h 21600"/>
                  <a:gd name="T10" fmla="*/ 19290 w 21600"/>
                  <a:gd name="T11" fmla="*/ 1929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1020" y="21600"/>
                    </a:lnTo>
                    <a:lnTo>
                      <a:pt x="2058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C0C0C0">
                      <a:gamma/>
                      <a:tint val="12549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tIns="0" bIns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Group 66"/>
            <p:cNvGrpSpPr>
              <a:grpSpLocks/>
            </p:cNvGrpSpPr>
            <p:nvPr/>
          </p:nvGrpSpPr>
          <p:grpSpPr bwMode="auto">
            <a:xfrm>
              <a:off x="2361" y="3003"/>
              <a:ext cx="1361" cy="328"/>
              <a:chOff x="268" y="3316"/>
              <a:chExt cx="1321" cy="462"/>
            </a:xfrm>
          </p:grpSpPr>
          <p:grpSp>
            <p:nvGrpSpPr>
              <p:cNvPr id="30" name="Group 67"/>
              <p:cNvGrpSpPr>
                <a:grpSpLocks/>
              </p:cNvGrpSpPr>
              <p:nvPr/>
            </p:nvGrpSpPr>
            <p:grpSpPr bwMode="auto">
              <a:xfrm>
                <a:off x="268" y="3381"/>
                <a:ext cx="1321" cy="397"/>
                <a:chOff x="351" y="5486"/>
                <a:chExt cx="1226" cy="397"/>
              </a:xfrm>
            </p:grpSpPr>
            <p:grpSp>
              <p:nvGrpSpPr>
                <p:cNvPr id="31" name="Group 68"/>
                <p:cNvGrpSpPr>
                  <a:grpSpLocks/>
                </p:cNvGrpSpPr>
                <p:nvPr/>
              </p:nvGrpSpPr>
              <p:grpSpPr bwMode="auto">
                <a:xfrm>
                  <a:off x="351" y="5486"/>
                  <a:ext cx="1226" cy="397"/>
                  <a:chOff x="351" y="5406"/>
                  <a:chExt cx="1226" cy="477"/>
                </a:xfrm>
              </p:grpSpPr>
              <p:sp>
                <p:nvSpPr>
                  <p:cNvPr id="424005" name="AutoShape 69"/>
                  <p:cNvSpPr>
                    <a:spLocks noChangeArrowheads="1"/>
                  </p:cNvSpPr>
                  <p:nvPr/>
                </p:nvSpPr>
                <p:spPr bwMode="gray">
                  <a:xfrm>
                    <a:off x="351" y="5406"/>
                    <a:ext cx="1226" cy="477"/>
                  </a:xfrm>
                  <a:prstGeom prst="roundRect">
                    <a:avLst>
                      <a:gd name="adj" fmla="val 5778"/>
                    </a:avLst>
                  </a:prstGeom>
                  <a:solidFill>
                    <a:schemeClr val="bg1"/>
                  </a:solidFill>
                  <a:ln w="9525" algn="ctr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154800" tIns="43200" rIns="86400" bIns="4320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006" name="AutoShape 70"/>
                  <p:cNvSpPr>
                    <a:spLocks noChangeArrowheads="1"/>
                  </p:cNvSpPr>
                  <p:nvPr/>
                </p:nvSpPr>
                <p:spPr bwMode="gray">
                  <a:xfrm>
                    <a:off x="373" y="5424"/>
                    <a:ext cx="1182" cy="441"/>
                  </a:xfrm>
                  <a:prstGeom prst="roundRect">
                    <a:avLst>
                      <a:gd name="adj" fmla="val 5778"/>
                    </a:avLst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shade val="92157"/>
                          <a:invGamma/>
                        </a:schemeClr>
                      </a:gs>
                    </a:gsLst>
                    <a:lin ang="2700000" scaled="1"/>
                  </a:gradFill>
                  <a:ln w="635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lIns="154800" tIns="43200" rIns="86400" bIns="4320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4007" name="Text Box 71"/>
                <p:cNvSpPr txBox="1">
                  <a:spLocks noChangeArrowheads="1"/>
                </p:cNvSpPr>
                <p:nvPr/>
              </p:nvSpPr>
              <p:spPr bwMode="gray">
                <a:xfrm>
                  <a:off x="545" y="5552"/>
                  <a:ext cx="835" cy="2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342900" indent="-342900" algn="ctr" defTabSz="882650">
                    <a:lnSpc>
                      <a:spcPct val="140000"/>
                    </a:lnSpc>
                    <a:buClr>
                      <a:schemeClr val="tx1"/>
                    </a:buClr>
                    <a:buFont typeface="Webdings" pitchFamily="18" charset="2"/>
                    <a:buNone/>
                  </a:pPr>
                  <a:r>
                    <a:rPr lang="ko-KR" altLang="en-US" sz="1400">
                      <a:latin typeface="Arial" charset="0"/>
                      <a:ea typeface="HY헤드라인M" pitchFamily="18" charset="-127"/>
                    </a:rPr>
                    <a:t>산업구조의 고도화</a:t>
                  </a:r>
                </a:p>
              </p:txBody>
            </p:sp>
          </p:grpSp>
          <p:sp>
            <p:nvSpPr>
              <p:cNvPr id="424008" name="AutoShape 72"/>
              <p:cNvSpPr>
                <a:spLocks noChangeArrowheads="1"/>
              </p:cNvSpPr>
              <p:nvPr/>
            </p:nvSpPr>
            <p:spPr bwMode="gray">
              <a:xfrm flipV="1">
                <a:off x="288" y="3316"/>
                <a:ext cx="1277" cy="64"/>
              </a:xfrm>
              <a:custGeom>
                <a:avLst/>
                <a:gdLst>
                  <a:gd name="G0" fmla="+- 1020 0 0"/>
                  <a:gd name="G1" fmla="+- 21600 0 1020"/>
                  <a:gd name="G2" fmla="*/ 1020 1 2"/>
                  <a:gd name="G3" fmla="+- 21600 0 G2"/>
                  <a:gd name="G4" fmla="+/ 1020 21600 2"/>
                  <a:gd name="G5" fmla="+/ G1 0 2"/>
                  <a:gd name="G6" fmla="*/ 21600 21600 1020"/>
                  <a:gd name="G7" fmla="*/ G6 1 2"/>
                  <a:gd name="G8" fmla="+- 21600 0 G7"/>
                  <a:gd name="G9" fmla="*/ 21600 1 2"/>
                  <a:gd name="G10" fmla="+- 1020 0 G9"/>
                  <a:gd name="G11" fmla="?: G10 G8 0"/>
                  <a:gd name="G12" fmla="?: G10 G7 21600"/>
                  <a:gd name="T0" fmla="*/ 21090 w 21600"/>
                  <a:gd name="T1" fmla="*/ 10800 h 21600"/>
                  <a:gd name="T2" fmla="*/ 10800 w 21600"/>
                  <a:gd name="T3" fmla="*/ 21600 h 21600"/>
                  <a:gd name="T4" fmla="*/ 510 w 21600"/>
                  <a:gd name="T5" fmla="*/ 10800 h 21600"/>
                  <a:gd name="T6" fmla="*/ 10800 w 21600"/>
                  <a:gd name="T7" fmla="*/ 0 h 21600"/>
                  <a:gd name="T8" fmla="*/ 2310 w 21600"/>
                  <a:gd name="T9" fmla="*/ 2310 h 21600"/>
                  <a:gd name="T10" fmla="*/ 19290 w 21600"/>
                  <a:gd name="T11" fmla="*/ 1929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1020" y="21600"/>
                    </a:lnTo>
                    <a:lnTo>
                      <a:pt x="2058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C0C0C0">
                      <a:gamma/>
                      <a:tint val="12549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tIns="0" bIns="0" anchor="ctr"/>
              <a:lstStyle/>
              <a:p>
                <a:endParaRPr lang="ko-KR" altLang="en-US"/>
              </a:p>
            </p:txBody>
          </p:sp>
        </p:grpSp>
        <p:grpSp>
          <p:nvGrpSpPr>
            <p:cNvPr id="424034" name="Group 73"/>
            <p:cNvGrpSpPr>
              <a:grpSpLocks/>
            </p:cNvGrpSpPr>
            <p:nvPr/>
          </p:nvGrpSpPr>
          <p:grpSpPr bwMode="auto">
            <a:xfrm>
              <a:off x="2361" y="2714"/>
              <a:ext cx="1361" cy="282"/>
              <a:chOff x="351" y="5406"/>
              <a:chExt cx="1226" cy="477"/>
            </a:xfrm>
          </p:grpSpPr>
          <p:sp>
            <p:nvSpPr>
              <p:cNvPr id="424010" name="AutoShape 74"/>
              <p:cNvSpPr>
                <a:spLocks noChangeArrowheads="1"/>
              </p:cNvSpPr>
              <p:nvPr/>
            </p:nvSpPr>
            <p:spPr bwMode="gray">
              <a:xfrm>
                <a:off x="351" y="5406"/>
                <a:ext cx="1226" cy="477"/>
              </a:xfrm>
              <a:prstGeom prst="roundRect">
                <a:avLst>
                  <a:gd name="adj" fmla="val 5778"/>
                </a:avLst>
              </a:prstGeom>
              <a:solidFill>
                <a:schemeClr val="bg1"/>
              </a:solidFill>
              <a:ln w="9525" algn="ctr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wrap="none" lIns="154800" tIns="43200" rIns="86400" bIns="43200" anchor="ctr"/>
              <a:lstStyle/>
              <a:p>
                <a:endParaRPr lang="ko-KR" altLang="en-US"/>
              </a:p>
            </p:txBody>
          </p:sp>
          <p:sp>
            <p:nvSpPr>
              <p:cNvPr id="424011" name="AutoShape 75"/>
              <p:cNvSpPr>
                <a:spLocks noChangeArrowheads="1"/>
              </p:cNvSpPr>
              <p:nvPr/>
            </p:nvSpPr>
            <p:spPr bwMode="gray">
              <a:xfrm>
                <a:off x="373" y="5424"/>
                <a:ext cx="1182" cy="441"/>
              </a:xfrm>
              <a:prstGeom prst="roundRect">
                <a:avLst>
                  <a:gd name="adj" fmla="val 5778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2157"/>
                      <a:invGamma/>
                    </a:schemeClr>
                  </a:gs>
                </a:gsLst>
                <a:lin ang="2700000" scaled="1"/>
              </a:gradFill>
              <a:ln w="6350" algn="ctr">
                <a:noFill/>
                <a:round/>
                <a:headEnd/>
                <a:tailEnd/>
              </a:ln>
              <a:effectLst/>
            </p:spPr>
            <p:txBody>
              <a:bodyPr wrap="none" lIns="154800" tIns="43200" rIns="86400" bIns="43200" anchor="ctr"/>
              <a:lstStyle/>
              <a:p>
                <a:endParaRPr lang="ko-KR" altLang="en-US"/>
              </a:p>
            </p:txBody>
          </p:sp>
        </p:grpSp>
        <p:sp>
          <p:nvSpPr>
            <p:cNvPr id="424012" name="Text Box 76"/>
            <p:cNvSpPr txBox="1">
              <a:spLocks noChangeArrowheads="1"/>
            </p:cNvSpPr>
            <p:nvPr/>
          </p:nvSpPr>
          <p:spPr bwMode="gray">
            <a:xfrm>
              <a:off x="2618" y="2722"/>
              <a:ext cx="846" cy="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defTabSz="882650">
                <a:spcBef>
                  <a:spcPct val="10000"/>
                </a:spcBef>
                <a:buFontTx/>
                <a:buNone/>
              </a:pPr>
              <a:r>
                <a:rPr lang="ko-KR" altLang="en-US" sz="1400">
                  <a:latin typeface="Arial" charset="0"/>
                  <a:ea typeface="HY헤드라인M" pitchFamily="18" charset="-127"/>
                </a:rPr>
                <a:t>산업의 녹색화 및</a:t>
              </a:r>
              <a:br>
                <a:rPr lang="ko-KR" altLang="en-US" sz="1400">
                  <a:latin typeface="Arial" charset="0"/>
                  <a:ea typeface="HY헤드라인M" pitchFamily="18" charset="-127"/>
                </a:rPr>
              </a:br>
              <a:r>
                <a:rPr lang="ko-KR" altLang="en-US" sz="1400">
                  <a:latin typeface="Arial" charset="0"/>
                  <a:ea typeface="HY헤드라인M" pitchFamily="18" charset="-127"/>
                </a:rPr>
                <a:t>녹색산업 육성</a:t>
              </a:r>
            </a:p>
          </p:txBody>
        </p:sp>
        <p:sp>
          <p:nvSpPr>
            <p:cNvPr id="424013" name="AutoShape 77"/>
            <p:cNvSpPr>
              <a:spLocks noChangeArrowheads="1"/>
            </p:cNvSpPr>
            <p:nvPr/>
          </p:nvSpPr>
          <p:spPr bwMode="gray">
            <a:xfrm flipV="1">
              <a:off x="2382" y="2668"/>
              <a:ext cx="1315" cy="45"/>
            </a:xfrm>
            <a:custGeom>
              <a:avLst/>
              <a:gdLst>
                <a:gd name="G0" fmla="+- 1020 0 0"/>
                <a:gd name="G1" fmla="+- 21600 0 1020"/>
                <a:gd name="G2" fmla="*/ 1020 1 2"/>
                <a:gd name="G3" fmla="+- 21600 0 G2"/>
                <a:gd name="G4" fmla="+/ 1020 21600 2"/>
                <a:gd name="G5" fmla="+/ G1 0 2"/>
                <a:gd name="G6" fmla="*/ 21600 21600 1020"/>
                <a:gd name="G7" fmla="*/ G6 1 2"/>
                <a:gd name="G8" fmla="+- 21600 0 G7"/>
                <a:gd name="G9" fmla="*/ 21600 1 2"/>
                <a:gd name="G10" fmla="+- 1020 0 G9"/>
                <a:gd name="G11" fmla="?: G10 G8 0"/>
                <a:gd name="G12" fmla="?: G10 G7 21600"/>
                <a:gd name="T0" fmla="*/ 21090 w 21600"/>
                <a:gd name="T1" fmla="*/ 10800 h 21600"/>
                <a:gd name="T2" fmla="*/ 10800 w 21600"/>
                <a:gd name="T3" fmla="*/ 21600 h 21600"/>
                <a:gd name="T4" fmla="*/ 510 w 21600"/>
                <a:gd name="T5" fmla="*/ 10800 h 21600"/>
                <a:gd name="T6" fmla="*/ 10800 w 21600"/>
                <a:gd name="T7" fmla="*/ 0 h 21600"/>
                <a:gd name="T8" fmla="*/ 2310 w 21600"/>
                <a:gd name="T9" fmla="*/ 2310 h 21600"/>
                <a:gd name="T10" fmla="*/ 19290 w 21600"/>
                <a:gd name="T11" fmla="*/ 1929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020" y="21600"/>
                  </a:lnTo>
                  <a:lnTo>
                    <a:pt x="2058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C0C0C0">
                    <a:gamma/>
                    <a:tint val="12549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tIns="0" bIns="0" anchor="ctr"/>
            <a:lstStyle/>
            <a:p>
              <a:endParaRPr lang="ko-KR" altLang="en-US"/>
            </a:p>
          </p:txBody>
        </p:sp>
        <p:grpSp>
          <p:nvGrpSpPr>
            <p:cNvPr id="424035" name="Group 78"/>
            <p:cNvGrpSpPr>
              <a:grpSpLocks/>
            </p:cNvGrpSpPr>
            <p:nvPr/>
          </p:nvGrpSpPr>
          <p:grpSpPr bwMode="auto">
            <a:xfrm>
              <a:off x="2361" y="2379"/>
              <a:ext cx="1361" cy="282"/>
              <a:chOff x="351" y="5406"/>
              <a:chExt cx="1226" cy="477"/>
            </a:xfrm>
          </p:grpSpPr>
          <p:sp>
            <p:nvSpPr>
              <p:cNvPr id="424015" name="AutoShape 79"/>
              <p:cNvSpPr>
                <a:spLocks noChangeArrowheads="1"/>
              </p:cNvSpPr>
              <p:nvPr/>
            </p:nvSpPr>
            <p:spPr bwMode="gray">
              <a:xfrm>
                <a:off x="351" y="5406"/>
                <a:ext cx="1226" cy="477"/>
              </a:xfrm>
              <a:prstGeom prst="roundRect">
                <a:avLst>
                  <a:gd name="adj" fmla="val 5778"/>
                </a:avLst>
              </a:prstGeom>
              <a:solidFill>
                <a:schemeClr val="bg1"/>
              </a:solidFill>
              <a:ln w="9525" algn="ctr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wrap="none" lIns="154800" tIns="43200" rIns="86400" bIns="43200" anchor="ctr"/>
              <a:lstStyle/>
              <a:p>
                <a:endParaRPr lang="ko-KR" altLang="en-US"/>
              </a:p>
            </p:txBody>
          </p:sp>
          <p:sp>
            <p:nvSpPr>
              <p:cNvPr id="424016" name="AutoShape 80"/>
              <p:cNvSpPr>
                <a:spLocks noChangeArrowheads="1"/>
              </p:cNvSpPr>
              <p:nvPr/>
            </p:nvSpPr>
            <p:spPr bwMode="gray">
              <a:xfrm>
                <a:off x="373" y="5424"/>
                <a:ext cx="1182" cy="441"/>
              </a:xfrm>
              <a:prstGeom prst="roundRect">
                <a:avLst>
                  <a:gd name="adj" fmla="val 5778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2157"/>
                      <a:invGamma/>
                    </a:schemeClr>
                  </a:gs>
                </a:gsLst>
                <a:lin ang="2700000" scaled="1"/>
              </a:gradFill>
              <a:ln w="6350" algn="ctr">
                <a:noFill/>
                <a:round/>
                <a:headEnd/>
                <a:tailEnd/>
              </a:ln>
              <a:effectLst/>
            </p:spPr>
            <p:txBody>
              <a:bodyPr wrap="none" lIns="154800" tIns="43200" rIns="86400" bIns="43200" anchor="ctr"/>
              <a:lstStyle/>
              <a:p>
                <a:endParaRPr lang="ko-KR" altLang="en-US"/>
              </a:p>
            </p:txBody>
          </p:sp>
        </p:grpSp>
        <p:sp>
          <p:nvSpPr>
            <p:cNvPr id="424017" name="Text Box 81"/>
            <p:cNvSpPr txBox="1">
              <a:spLocks noChangeArrowheads="1"/>
            </p:cNvSpPr>
            <p:nvPr/>
          </p:nvSpPr>
          <p:spPr bwMode="gray">
            <a:xfrm>
              <a:off x="2621" y="2385"/>
              <a:ext cx="846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defTabSz="882650">
                <a:spcBef>
                  <a:spcPct val="10000"/>
                </a:spcBef>
                <a:buFontTx/>
                <a:buNone/>
              </a:pPr>
              <a:r>
                <a:rPr lang="ko-KR" altLang="en-US" sz="1400">
                  <a:latin typeface="Arial" charset="0"/>
                  <a:ea typeface="HY헤드라인M" pitchFamily="18" charset="-127"/>
                </a:rPr>
                <a:t>녹색기술개발 및 </a:t>
              </a:r>
              <a:br>
                <a:rPr lang="ko-KR" altLang="en-US" sz="1400">
                  <a:latin typeface="Arial" charset="0"/>
                  <a:ea typeface="HY헤드라인M" pitchFamily="18" charset="-127"/>
                </a:rPr>
              </a:br>
              <a:r>
                <a:rPr lang="ko-KR" altLang="en-US" sz="1400">
                  <a:latin typeface="Arial" charset="0"/>
                  <a:ea typeface="HY헤드라인M" pitchFamily="18" charset="-127"/>
                </a:rPr>
                <a:t>성장동력화</a:t>
              </a:r>
            </a:p>
          </p:txBody>
        </p:sp>
        <p:sp>
          <p:nvSpPr>
            <p:cNvPr id="424018" name="AutoShape 82"/>
            <p:cNvSpPr>
              <a:spLocks noChangeArrowheads="1"/>
            </p:cNvSpPr>
            <p:nvPr/>
          </p:nvSpPr>
          <p:spPr bwMode="gray">
            <a:xfrm flipV="1">
              <a:off x="2382" y="2333"/>
              <a:ext cx="1315" cy="45"/>
            </a:xfrm>
            <a:custGeom>
              <a:avLst/>
              <a:gdLst>
                <a:gd name="G0" fmla="+- 1020 0 0"/>
                <a:gd name="G1" fmla="+- 21600 0 1020"/>
                <a:gd name="G2" fmla="*/ 1020 1 2"/>
                <a:gd name="G3" fmla="+- 21600 0 G2"/>
                <a:gd name="G4" fmla="+/ 1020 21600 2"/>
                <a:gd name="G5" fmla="+/ G1 0 2"/>
                <a:gd name="G6" fmla="*/ 21600 21600 1020"/>
                <a:gd name="G7" fmla="*/ G6 1 2"/>
                <a:gd name="G8" fmla="+- 21600 0 G7"/>
                <a:gd name="G9" fmla="*/ 21600 1 2"/>
                <a:gd name="G10" fmla="+- 1020 0 G9"/>
                <a:gd name="G11" fmla="?: G10 G8 0"/>
                <a:gd name="G12" fmla="?: G10 G7 21600"/>
                <a:gd name="T0" fmla="*/ 21090 w 21600"/>
                <a:gd name="T1" fmla="*/ 10800 h 21600"/>
                <a:gd name="T2" fmla="*/ 10800 w 21600"/>
                <a:gd name="T3" fmla="*/ 21600 h 21600"/>
                <a:gd name="T4" fmla="*/ 510 w 21600"/>
                <a:gd name="T5" fmla="*/ 10800 h 21600"/>
                <a:gd name="T6" fmla="*/ 10800 w 21600"/>
                <a:gd name="T7" fmla="*/ 0 h 21600"/>
                <a:gd name="T8" fmla="*/ 2310 w 21600"/>
                <a:gd name="T9" fmla="*/ 2310 h 21600"/>
                <a:gd name="T10" fmla="*/ 19290 w 21600"/>
                <a:gd name="T11" fmla="*/ 1929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020" y="21600"/>
                  </a:lnTo>
                  <a:lnTo>
                    <a:pt x="2058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C0C0C0">
                    <a:gamma/>
                    <a:tint val="12549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tIns="0" bIns="0" anchor="ctr"/>
            <a:lstStyle/>
            <a:p>
              <a:endParaRPr lang="ko-KR" altLang="en-US"/>
            </a:p>
          </p:txBody>
        </p:sp>
        <p:grpSp>
          <p:nvGrpSpPr>
            <p:cNvPr id="424038" name="Group 88"/>
            <p:cNvGrpSpPr>
              <a:grpSpLocks/>
            </p:cNvGrpSpPr>
            <p:nvPr/>
          </p:nvGrpSpPr>
          <p:grpSpPr bwMode="auto">
            <a:xfrm>
              <a:off x="601" y="2321"/>
              <a:ext cx="180" cy="991"/>
              <a:chOff x="601" y="2321"/>
              <a:chExt cx="180" cy="991"/>
            </a:xfrm>
          </p:grpSpPr>
          <p:grpSp>
            <p:nvGrpSpPr>
              <p:cNvPr id="424041" name="Group 89"/>
              <p:cNvGrpSpPr>
                <a:grpSpLocks/>
              </p:cNvGrpSpPr>
              <p:nvPr/>
            </p:nvGrpSpPr>
            <p:grpSpPr bwMode="auto">
              <a:xfrm>
                <a:off x="601" y="2321"/>
                <a:ext cx="180" cy="170"/>
                <a:chOff x="601" y="2329"/>
                <a:chExt cx="180" cy="170"/>
              </a:xfrm>
            </p:grpSpPr>
            <p:sp>
              <p:nvSpPr>
                <p:cNvPr id="424026" name="AutoShape 90"/>
                <p:cNvSpPr>
                  <a:spLocks noChangeArrowheads="1"/>
                </p:cNvSpPr>
                <p:nvPr/>
              </p:nvSpPr>
              <p:spPr bwMode="gray">
                <a:xfrm rot="1617020">
                  <a:off x="607" y="2329"/>
                  <a:ext cx="174" cy="170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669900">
                        <a:gamma/>
                        <a:shade val="66667"/>
                        <a:invGamma/>
                      </a:srgbClr>
                    </a:gs>
                    <a:gs pos="100000">
                      <a:srgbClr val="669900"/>
                    </a:gs>
                  </a:gsLst>
                  <a:lin ang="5400000" scaled="1"/>
                </a:grad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tIns="0" bIns="0" anchor="ctr"/>
                <a:lstStyle/>
                <a:p>
                  <a:endParaRPr lang="ko-KR" altLang="en-US"/>
                </a:p>
              </p:txBody>
            </p:sp>
            <p:sp>
              <p:nvSpPr>
                <p:cNvPr id="424027" name="Text Box 91"/>
                <p:cNvSpPr txBox="1">
                  <a:spLocks noChangeArrowheads="1"/>
                </p:cNvSpPr>
                <p:nvPr/>
              </p:nvSpPr>
              <p:spPr bwMode="gray">
                <a:xfrm>
                  <a:off x="601" y="2342"/>
                  <a:ext cx="178" cy="13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0" bIns="0">
                  <a:spAutoFit/>
                </a:bodyPr>
                <a:lstStyle/>
                <a:p>
                  <a:pPr algn="ctr" latinLnBrk="1">
                    <a:buFontTx/>
                    <a:buNone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Arial" charset="0"/>
                      <a:ea typeface="HY헤드라인M" pitchFamily="18" charset="-127"/>
                    </a:rPr>
                    <a:t>1</a:t>
                  </a:r>
                </a:p>
              </p:txBody>
            </p:sp>
          </p:grpSp>
          <p:grpSp>
            <p:nvGrpSpPr>
              <p:cNvPr id="424044" name="Group 92"/>
              <p:cNvGrpSpPr>
                <a:grpSpLocks/>
              </p:cNvGrpSpPr>
              <p:nvPr/>
            </p:nvGrpSpPr>
            <p:grpSpPr bwMode="auto">
              <a:xfrm>
                <a:off x="601" y="2731"/>
                <a:ext cx="180" cy="170"/>
                <a:chOff x="601" y="2750"/>
                <a:chExt cx="180" cy="170"/>
              </a:xfrm>
            </p:grpSpPr>
            <p:sp>
              <p:nvSpPr>
                <p:cNvPr id="424029" name="AutoShape 93"/>
                <p:cNvSpPr>
                  <a:spLocks noChangeArrowheads="1"/>
                </p:cNvSpPr>
                <p:nvPr/>
              </p:nvSpPr>
              <p:spPr bwMode="gray">
                <a:xfrm rot="1617020">
                  <a:off x="607" y="2750"/>
                  <a:ext cx="174" cy="170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669900">
                        <a:gamma/>
                        <a:shade val="66667"/>
                        <a:invGamma/>
                      </a:srgbClr>
                    </a:gs>
                    <a:gs pos="100000">
                      <a:srgbClr val="669900"/>
                    </a:gs>
                  </a:gsLst>
                  <a:lin ang="5400000" scaled="1"/>
                </a:grad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tIns="0" bIns="0" anchor="ctr"/>
                <a:lstStyle/>
                <a:p>
                  <a:endParaRPr lang="ko-KR" altLang="en-US"/>
                </a:p>
              </p:txBody>
            </p:sp>
            <p:sp>
              <p:nvSpPr>
                <p:cNvPr id="424030" name="Text Box 94"/>
                <p:cNvSpPr txBox="1">
                  <a:spLocks noChangeArrowheads="1"/>
                </p:cNvSpPr>
                <p:nvPr/>
              </p:nvSpPr>
              <p:spPr bwMode="gray">
                <a:xfrm>
                  <a:off x="601" y="2758"/>
                  <a:ext cx="178" cy="13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0" bIns="0">
                  <a:spAutoFit/>
                </a:bodyPr>
                <a:lstStyle/>
                <a:p>
                  <a:pPr algn="ctr" latinLnBrk="1">
                    <a:buFontTx/>
                    <a:buNone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Arial" charset="0"/>
                      <a:ea typeface="HY헤드라인M" pitchFamily="18" charset="-127"/>
                    </a:rPr>
                    <a:t>2</a:t>
                  </a:r>
                </a:p>
              </p:txBody>
            </p:sp>
          </p:grpSp>
          <p:grpSp>
            <p:nvGrpSpPr>
              <p:cNvPr id="424047" name="Group 95"/>
              <p:cNvGrpSpPr>
                <a:grpSpLocks/>
              </p:cNvGrpSpPr>
              <p:nvPr/>
            </p:nvGrpSpPr>
            <p:grpSpPr bwMode="auto">
              <a:xfrm>
                <a:off x="601" y="3142"/>
                <a:ext cx="180" cy="170"/>
                <a:chOff x="601" y="3158"/>
                <a:chExt cx="180" cy="170"/>
              </a:xfrm>
            </p:grpSpPr>
            <p:sp>
              <p:nvSpPr>
                <p:cNvPr id="424032" name="AutoShape 96"/>
                <p:cNvSpPr>
                  <a:spLocks noChangeArrowheads="1"/>
                </p:cNvSpPr>
                <p:nvPr/>
              </p:nvSpPr>
              <p:spPr bwMode="gray">
                <a:xfrm rot="1617020">
                  <a:off x="607" y="3158"/>
                  <a:ext cx="174" cy="170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669900">
                        <a:gamma/>
                        <a:shade val="66667"/>
                        <a:invGamma/>
                      </a:srgbClr>
                    </a:gs>
                    <a:gs pos="100000">
                      <a:srgbClr val="669900"/>
                    </a:gs>
                  </a:gsLst>
                  <a:lin ang="5400000" scaled="1"/>
                </a:grad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tIns="0" bIns="0" anchor="ctr"/>
                <a:lstStyle/>
                <a:p>
                  <a:endParaRPr lang="ko-KR" altLang="en-US"/>
                </a:p>
              </p:txBody>
            </p:sp>
            <p:sp>
              <p:nvSpPr>
                <p:cNvPr id="424033" name="Text Box 97"/>
                <p:cNvSpPr txBox="1">
                  <a:spLocks noChangeArrowheads="1"/>
                </p:cNvSpPr>
                <p:nvPr/>
              </p:nvSpPr>
              <p:spPr bwMode="gray">
                <a:xfrm>
                  <a:off x="601" y="3166"/>
                  <a:ext cx="178" cy="13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0" bIns="0">
                  <a:spAutoFit/>
                </a:bodyPr>
                <a:lstStyle/>
                <a:p>
                  <a:pPr algn="ctr" latinLnBrk="1">
                    <a:buFontTx/>
                    <a:buNone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Arial" charset="0"/>
                      <a:ea typeface="HY헤드라인M" pitchFamily="18" charset="-127"/>
                    </a:rPr>
                    <a:t>3</a:t>
                  </a:r>
                </a:p>
              </p:txBody>
            </p:sp>
          </p:grpSp>
        </p:grpSp>
        <p:grpSp>
          <p:nvGrpSpPr>
            <p:cNvPr id="424050" name="Group 98"/>
            <p:cNvGrpSpPr>
              <a:grpSpLocks/>
            </p:cNvGrpSpPr>
            <p:nvPr/>
          </p:nvGrpSpPr>
          <p:grpSpPr bwMode="auto">
            <a:xfrm>
              <a:off x="4006" y="2321"/>
              <a:ext cx="240" cy="991"/>
              <a:chOff x="570" y="2321"/>
              <a:chExt cx="240" cy="991"/>
            </a:xfrm>
          </p:grpSpPr>
          <p:grpSp>
            <p:nvGrpSpPr>
              <p:cNvPr id="424053" name="Group 99"/>
              <p:cNvGrpSpPr>
                <a:grpSpLocks/>
              </p:cNvGrpSpPr>
              <p:nvPr/>
            </p:nvGrpSpPr>
            <p:grpSpPr bwMode="auto">
              <a:xfrm>
                <a:off x="601" y="2321"/>
                <a:ext cx="180" cy="170"/>
                <a:chOff x="601" y="2329"/>
                <a:chExt cx="180" cy="170"/>
              </a:xfrm>
            </p:grpSpPr>
            <p:sp>
              <p:nvSpPr>
                <p:cNvPr id="424036" name="AutoShape 100"/>
                <p:cNvSpPr>
                  <a:spLocks noChangeArrowheads="1"/>
                </p:cNvSpPr>
                <p:nvPr/>
              </p:nvSpPr>
              <p:spPr bwMode="gray">
                <a:xfrm rot="1617020">
                  <a:off x="607" y="2329"/>
                  <a:ext cx="174" cy="170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669900">
                        <a:gamma/>
                        <a:shade val="66667"/>
                        <a:invGamma/>
                      </a:srgbClr>
                    </a:gs>
                    <a:gs pos="100000">
                      <a:srgbClr val="669900"/>
                    </a:gs>
                  </a:gsLst>
                  <a:lin ang="5400000" scaled="1"/>
                </a:grad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tIns="0" bIns="0" anchor="ctr"/>
                <a:lstStyle/>
                <a:p>
                  <a:endParaRPr lang="ko-KR" altLang="en-US"/>
                </a:p>
              </p:txBody>
            </p:sp>
            <p:sp>
              <p:nvSpPr>
                <p:cNvPr id="424037" name="Text Box 101"/>
                <p:cNvSpPr txBox="1">
                  <a:spLocks noChangeArrowheads="1"/>
                </p:cNvSpPr>
                <p:nvPr/>
              </p:nvSpPr>
              <p:spPr bwMode="gray">
                <a:xfrm>
                  <a:off x="601" y="2342"/>
                  <a:ext cx="178" cy="13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0" bIns="0">
                  <a:spAutoFit/>
                </a:bodyPr>
                <a:lstStyle/>
                <a:p>
                  <a:pPr algn="ctr" latinLnBrk="1">
                    <a:buFontTx/>
                    <a:buNone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Arial" charset="0"/>
                      <a:ea typeface="HY헤드라인M" pitchFamily="18" charset="-127"/>
                    </a:rPr>
                    <a:t>8</a:t>
                  </a:r>
                </a:p>
              </p:txBody>
            </p:sp>
          </p:grpSp>
          <p:grpSp>
            <p:nvGrpSpPr>
              <p:cNvPr id="424056" name="Group 102"/>
              <p:cNvGrpSpPr>
                <a:grpSpLocks/>
              </p:cNvGrpSpPr>
              <p:nvPr/>
            </p:nvGrpSpPr>
            <p:grpSpPr bwMode="auto">
              <a:xfrm>
                <a:off x="601" y="2731"/>
                <a:ext cx="180" cy="170"/>
                <a:chOff x="601" y="2750"/>
                <a:chExt cx="180" cy="170"/>
              </a:xfrm>
            </p:grpSpPr>
            <p:sp>
              <p:nvSpPr>
                <p:cNvPr id="424039" name="AutoShape 103"/>
                <p:cNvSpPr>
                  <a:spLocks noChangeArrowheads="1"/>
                </p:cNvSpPr>
                <p:nvPr/>
              </p:nvSpPr>
              <p:spPr bwMode="gray">
                <a:xfrm rot="1617020">
                  <a:off x="607" y="2750"/>
                  <a:ext cx="174" cy="170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669900">
                        <a:gamma/>
                        <a:shade val="66667"/>
                        <a:invGamma/>
                      </a:srgbClr>
                    </a:gs>
                    <a:gs pos="100000">
                      <a:srgbClr val="669900"/>
                    </a:gs>
                  </a:gsLst>
                  <a:lin ang="5400000" scaled="1"/>
                </a:grad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tIns="0" bIns="0" anchor="ctr"/>
                <a:lstStyle/>
                <a:p>
                  <a:endParaRPr lang="ko-KR" altLang="en-US"/>
                </a:p>
              </p:txBody>
            </p:sp>
            <p:sp>
              <p:nvSpPr>
                <p:cNvPr id="424040" name="Text Box 104"/>
                <p:cNvSpPr txBox="1">
                  <a:spLocks noChangeArrowheads="1"/>
                </p:cNvSpPr>
                <p:nvPr/>
              </p:nvSpPr>
              <p:spPr bwMode="gray">
                <a:xfrm>
                  <a:off x="601" y="2758"/>
                  <a:ext cx="178" cy="13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0" bIns="0">
                  <a:spAutoFit/>
                </a:bodyPr>
                <a:lstStyle/>
                <a:p>
                  <a:pPr algn="ctr" latinLnBrk="1">
                    <a:buFontTx/>
                    <a:buNone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Arial" charset="0"/>
                      <a:ea typeface="HY헤드라인M" pitchFamily="18" charset="-127"/>
                    </a:rPr>
                    <a:t>9</a:t>
                  </a:r>
                </a:p>
              </p:txBody>
            </p:sp>
          </p:grpSp>
          <p:grpSp>
            <p:nvGrpSpPr>
              <p:cNvPr id="424059" name="Group 105"/>
              <p:cNvGrpSpPr>
                <a:grpSpLocks/>
              </p:cNvGrpSpPr>
              <p:nvPr/>
            </p:nvGrpSpPr>
            <p:grpSpPr bwMode="auto">
              <a:xfrm>
                <a:off x="570" y="3142"/>
                <a:ext cx="240" cy="170"/>
                <a:chOff x="570" y="3158"/>
                <a:chExt cx="240" cy="170"/>
              </a:xfrm>
            </p:grpSpPr>
            <p:sp>
              <p:nvSpPr>
                <p:cNvPr id="424042" name="AutoShape 106"/>
                <p:cNvSpPr>
                  <a:spLocks noChangeArrowheads="1"/>
                </p:cNvSpPr>
                <p:nvPr/>
              </p:nvSpPr>
              <p:spPr bwMode="gray">
                <a:xfrm rot="1617020">
                  <a:off x="607" y="3158"/>
                  <a:ext cx="174" cy="170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669900">
                        <a:gamma/>
                        <a:shade val="66667"/>
                        <a:invGamma/>
                      </a:srgbClr>
                    </a:gs>
                    <a:gs pos="100000">
                      <a:srgbClr val="669900"/>
                    </a:gs>
                  </a:gsLst>
                  <a:lin ang="5400000" scaled="1"/>
                </a:grad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sy="50000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tIns="0" bIns="0" anchor="ctr"/>
                <a:lstStyle/>
                <a:p>
                  <a:endParaRPr lang="ko-KR" altLang="en-US"/>
                </a:p>
              </p:txBody>
            </p:sp>
            <p:sp>
              <p:nvSpPr>
                <p:cNvPr id="424043" name="Text Box 107"/>
                <p:cNvSpPr txBox="1">
                  <a:spLocks noChangeArrowheads="1"/>
                </p:cNvSpPr>
                <p:nvPr/>
              </p:nvSpPr>
              <p:spPr bwMode="gray">
                <a:xfrm>
                  <a:off x="570" y="3166"/>
                  <a:ext cx="240" cy="13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0" bIns="0">
                  <a:spAutoFit/>
                </a:bodyPr>
                <a:lstStyle/>
                <a:p>
                  <a:pPr algn="ctr" latinLnBrk="1">
                    <a:buFontTx/>
                    <a:buNone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Arial" charset="0"/>
                      <a:ea typeface="HY헤드라인M" pitchFamily="18" charset="-127"/>
                    </a:rPr>
                    <a:t>10</a:t>
                  </a:r>
                </a:p>
              </p:txBody>
            </p:sp>
          </p:grpSp>
        </p:grpSp>
        <p:grpSp>
          <p:nvGrpSpPr>
            <p:cNvPr id="424066" name="Group 108"/>
            <p:cNvGrpSpPr>
              <a:grpSpLocks/>
            </p:cNvGrpSpPr>
            <p:nvPr/>
          </p:nvGrpSpPr>
          <p:grpSpPr bwMode="auto">
            <a:xfrm>
              <a:off x="2322" y="2321"/>
              <a:ext cx="180" cy="170"/>
              <a:chOff x="601" y="2329"/>
              <a:chExt cx="180" cy="170"/>
            </a:xfrm>
          </p:grpSpPr>
          <p:sp>
            <p:nvSpPr>
              <p:cNvPr id="424045" name="AutoShape 109"/>
              <p:cNvSpPr>
                <a:spLocks noChangeArrowheads="1"/>
              </p:cNvSpPr>
              <p:nvPr/>
            </p:nvSpPr>
            <p:spPr bwMode="gray">
              <a:xfrm rot="1617020">
                <a:off x="607" y="2329"/>
                <a:ext cx="174" cy="17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669900">
                      <a:gamma/>
                      <a:shade val="66667"/>
                      <a:invGamma/>
                    </a:srgbClr>
                  </a:gs>
                  <a:gs pos="100000">
                    <a:srgbClr val="669900"/>
                  </a:gs>
                </a:gsLst>
                <a:lin ang="5400000" scaled="1"/>
              </a:gra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sy="50000" rotWithShape="0">
                  <a:schemeClr val="bg2">
                    <a:alpha val="50000"/>
                  </a:scheme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24046" name="Text Box 110"/>
              <p:cNvSpPr txBox="1">
                <a:spLocks noChangeArrowheads="1"/>
              </p:cNvSpPr>
              <p:nvPr/>
            </p:nvSpPr>
            <p:spPr bwMode="gray">
              <a:xfrm>
                <a:off x="601" y="2342"/>
                <a:ext cx="178" cy="13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pPr algn="ctr" latinLnBrk="1">
                  <a:buFontTx/>
                  <a:buNone/>
                </a:pPr>
                <a:r>
                  <a:rPr lang="en-US" altLang="ko-KR" sz="1400" b="1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4</a:t>
                </a:r>
              </a:p>
            </p:txBody>
          </p:sp>
        </p:grpSp>
        <p:grpSp>
          <p:nvGrpSpPr>
            <p:cNvPr id="424069" name="Group 111"/>
            <p:cNvGrpSpPr>
              <a:grpSpLocks/>
            </p:cNvGrpSpPr>
            <p:nvPr/>
          </p:nvGrpSpPr>
          <p:grpSpPr bwMode="auto">
            <a:xfrm>
              <a:off x="2322" y="2665"/>
              <a:ext cx="180" cy="170"/>
              <a:chOff x="601" y="2750"/>
              <a:chExt cx="180" cy="170"/>
            </a:xfrm>
          </p:grpSpPr>
          <p:sp>
            <p:nvSpPr>
              <p:cNvPr id="424048" name="AutoShape 112"/>
              <p:cNvSpPr>
                <a:spLocks noChangeArrowheads="1"/>
              </p:cNvSpPr>
              <p:nvPr/>
            </p:nvSpPr>
            <p:spPr bwMode="gray">
              <a:xfrm rot="1617020">
                <a:off x="607" y="2750"/>
                <a:ext cx="174" cy="17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669900">
                      <a:gamma/>
                      <a:shade val="66667"/>
                      <a:invGamma/>
                    </a:srgbClr>
                  </a:gs>
                  <a:gs pos="100000">
                    <a:srgbClr val="669900"/>
                  </a:gs>
                </a:gsLst>
                <a:lin ang="5400000" scaled="1"/>
              </a:gra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sy="50000" rotWithShape="0">
                  <a:schemeClr val="bg2">
                    <a:alpha val="50000"/>
                  </a:scheme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24049" name="Text Box 113"/>
              <p:cNvSpPr txBox="1">
                <a:spLocks noChangeArrowheads="1"/>
              </p:cNvSpPr>
              <p:nvPr/>
            </p:nvSpPr>
            <p:spPr bwMode="gray">
              <a:xfrm>
                <a:off x="601" y="2758"/>
                <a:ext cx="178" cy="13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pPr algn="ctr" latinLnBrk="1">
                  <a:buFontTx/>
                  <a:buNone/>
                </a:pPr>
                <a:r>
                  <a:rPr lang="en-US" altLang="ko-KR" sz="1400" b="1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5</a:t>
                </a:r>
              </a:p>
            </p:txBody>
          </p:sp>
        </p:grpSp>
        <p:grpSp>
          <p:nvGrpSpPr>
            <p:cNvPr id="424070" name="Group 114"/>
            <p:cNvGrpSpPr>
              <a:grpSpLocks/>
            </p:cNvGrpSpPr>
            <p:nvPr/>
          </p:nvGrpSpPr>
          <p:grpSpPr bwMode="auto">
            <a:xfrm>
              <a:off x="2322" y="3010"/>
              <a:ext cx="180" cy="170"/>
              <a:chOff x="601" y="3158"/>
              <a:chExt cx="180" cy="170"/>
            </a:xfrm>
          </p:grpSpPr>
          <p:sp>
            <p:nvSpPr>
              <p:cNvPr id="424051" name="AutoShape 115"/>
              <p:cNvSpPr>
                <a:spLocks noChangeArrowheads="1"/>
              </p:cNvSpPr>
              <p:nvPr/>
            </p:nvSpPr>
            <p:spPr bwMode="gray">
              <a:xfrm rot="1617020">
                <a:off x="607" y="3158"/>
                <a:ext cx="174" cy="17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669900">
                      <a:gamma/>
                      <a:shade val="66667"/>
                      <a:invGamma/>
                    </a:srgbClr>
                  </a:gs>
                  <a:gs pos="100000">
                    <a:srgbClr val="669900"/>
                  </a:gs>
                </a:gsLst>
                <a:lin ang="5400000" scaled="1"/>
              </a:gra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sy="50000" rotWithShape="0">
                  <a:schemeClr val="bg2">
                    <a:alpha val="50000"/>
                  </a:scheme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24052" name="Text Box 116"/>
              <p:cNvSpPr txBox="1">
                <a:spLocks noChangeArrowheads="1"/>
              </p:cNvSpPr>
              <p:nvPr/>
            </p:nvSpPr>
            <p:spPr bwMode="gray">
              <a:xfrm>
                <a:off x="601" y="3166"/>
                <a:ext cx="178" cy="13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pPr algn="ctr" latinLnBrk="1">
                  <a:buFontTx/>
                  <a:buNone/>
                </a:pPr>
                <a:r>
                  <a:rPr lang="en-US" altLang="ko-KR" sz="1400" b="1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6</a:t>
                </a:r>
              </a:p>
            </p:txBody>
          </p:sp>
        </p:grpSp>
        <p:grpSp>
          <p:nvGrpSpPr>
            <p:cNvPr id="424071" name="Group 117"/>
            <p:cNvGrpSpPr>
              <a:grpSpLocks/>
            </p:cNvGrpSpPr>
            <p:nvPr/>
          </p:nvGrpSpPr>
          <p:grpSpPr bwMode="auto">
            <a:xfrm>
              <a:off x="2322" y="3355"/>
              <a:ext cx="180" cy="170"/>
              <a:chOff x="601" y="3158"/>
              <a:chExt cx="180" cy="170"/>
            </a:xfrm>
          </p:grpSpPr>
          <p:sp>
            <p:nvSpPr>
              <p:cNvPr id="424054" name="AutoShape 118"/>
              <p:cNvSpPr>
                <a:spLocks noChangeArrowheads="1"/>
              </p:cNvSpPr>
              <p:nvPr/>
            </p:nvSpPr>
            <p:spPr bwMode="gray">
              <a:xfrm rot="1617020">
                <a:off x="607" y="3158"/>
                <a:ext cx="174" cy="17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669900">
                      <a:gamma/>
                      <a:shade val="66667"/>
                      <a:invGamma/>
                    </a:srgbClr>
                  </a:gs>
                  <a:gs pos="100000">
                    <a:srgbClr val="669900"/>
                  </a:gs>
                </a:gsLst>
                <a:lin ang="5400000" scaled="1"/>
              </a:gra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sy="50000" rotWithShape="0">
                  <a:schemeClr val="bg2">
                    <a:alpha val="50000"/>
                  </a:scheme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/>
              </a:p>
            </p:txBody>
          </p:sp>
          <p:sp>
            <p:nvSpPr>
              <p:cNvPr id="424055" name="Text Box 119"/>
              <p:cNvSpPr txBox="1">
                <a:spLocks noChangeArrowheads="1"/>
              </p:cNvSpPr>
              <p:nvPr/>
            </p:nvSpPr>
            <p:spPr bwMode="gray">
              <a:xfrm>
                <a:off x="601" y="3166"/>
                <a:ext cx="178" cy="13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tIns="0" bIns="0">
                <a:spAutoFit/>
              </a:bodyPr>
              <a:lstStyle/>
              <a:p>
                <a:pPr algn="ctr" latinLnBrk="1">
                  <a:buFontTx/>
                  <a:buNone/>
                </a:pPr>
                <a:r>
                  <a:rPr lang="en-US" altLang="ko-KR" sz="1400" b="1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7</a:t>
                </a:r>
              </a:p>
            </p:txBody>
          </p:sp>
        </p:grpSp>
      </p:grpSp>
      <p:grpSp>
        <p:nvGrpSpPr>
          <p:cNvPr id="424072" name="Group 120"/>
          <p:cNvGrpSpPr>
            <a:grpSpLocks/>
          </p:cNvGrpSpPr>
          <p:nvPr/>
        </p:nvGrpSpPr>
        <p:grpSpPr bwMode="auto">
          <a:xfrm rot="37668746">
            <a:off x="431801" y="3136900"/>
            <a:ext cx="150812" cy="166687"/>
            <a:chOff x="45" y="2024"/>
            <a:chExt cx="103" cy="1505"/>
          </a:xfrm>
        </p:grpSpPr>
        <p:sp>
          <p:nvSpPr>
            <p:cNvPr id="424057" name="WordArt 121"/>
            <p:cNvSpPr>
              <a:spLocks noChangeArrowheads="1" noChangeShapeType="1" noTextEdit="1"/>
            </p:cNvSpPr>
            <p:nvPr/>
          </p:nvSpPr>
          <p:spPr bwMode="auto">
            <a:xfrm rot="5400000">
              <a:off x="-656" y="2725"/>
              <a:ext cx="1505" cy="103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en-US" altLang="ko-KR" sz="3600" kern="10" normalizeH="1">
                  <a:ln w="444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003366"/>
                  </a:solidFill>
                  <a:latin typeface="HY헤드라인M"/>
                  <a:ea typeface="HY헤드라인M"/>
                </a:rPr>
                <a:t>3</a:t>
              </a:r>
              <a:endParaRPr lang="ko-KR" altLang="en-US" sz="3600" kern="10" normalizeH="1">
                <a:ln w="444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3366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424058" name="WordArt 122"/>
            <p:cNvSpPr>
              <a:spLocks noChangeArrowheads="1" noChangeShapeType="1" noTextEdit="1"/>
            </p:cNvSpPr>
            <p:nvPr/>
          </p:nvSpPr>
          <p:spPr bwMode="auto">
            <a:xfrm rot="5400000">
              <a:off x="-656" y="2725"/>
              <a:ext cx="1505" cy="103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en-US" altLang="ko-KR" sz="3600" kern="10" normalizeH="1">
                  <a:ln w="317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HY헤드라인M"/>
                  <a:ea typeface="HY헤드라인M"/>
                </a:rPr>
                <a:t>3</a:t>
              </a:r>
              <a:endParaRPr lang="ko-KR" altLang="en-US" sz="3600" kern="10" normalizeH="1">
                <a:ln w="3175">
                  <a:noFill/>
                  <a:round/>
                  <a:headEnd/>
                  <a:tailEnd/>
                </a:ln>
                <a:solidFill>
                  <a:srgbClr val="009900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424073" name="Group 123"/>
          <p:cNvGrpSpPr>
            <a:grpSpLocks/>
          </p:cNvGrpSpPr>
          <p:nvPr/>
        </p:nvGrpSpPr>
        <p:grpSpPr bwMode="auto">
          <a:xfrm>
            <a:off x="395288" y="4437063"/>
            <a:ext cx="220662" cy="179387"/>
            <a:chOff x="22" y="2085"/>
            <a:chExt cx="105" cy="95"/>
          </a:xfrm>
        </p:grpSpPr>
        <p:sp>
          <p:nvSpPr>
            <p:cNvPr id="424060" name="WordArt 124"/>
            <p:cNvSpPr>
              <a:spLocks noChangeArrowheads="1" noChangeShapeType="1" noTextEdit="1"/>
            </p:cNvSpPr>
            <p:nvPr/>
          </p:nvSpPr>
          <p:spPr bwMode="auto">
            <a:xfrm rot="43068746">
              <a:off x="22" y="2085"/>
              <a:ext cx="105" cy="95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en-US" altLang="ko-KR" sz="3600" kern="10" normalizeH="1">
                  <a:ln w="444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003366"/>
                  </a:solidFill>
                  <a:latin typeface="HY헤드라인M"/>
                  <a:ea typeface="HY헤드라인M"/>
                </a:rPr>
                <a:t>10</a:t>
              </a:r>
              <a:endParaRPr lang="ko-KR" altLang="en-US" sz="3600" kern="10" normalizeH="1">
                <a:ln w="444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rgbClr val="003366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424061" name="WordArt 125"/>
            <p:cNvSpPr>
              <a:spLocks noChangeArrowheads="1" noChangeShapeType="1" noTextEdit="1"/>
            </p:cNvSpPr>
            <p:nvPr/>
          </p:nvSpPr>
          <p:spPr bwMode="auto">
            <a:xfrm rot="43068746">
              <a:off x="22" y="2085"/>
              <a:ext cx="105" cy="95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en-US" altLang="ko-KR" sz="3600" kern="10" normalizeH="1">
                  <a:ln w="317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HY헤드라인M"/>
                  <a:ea typeface="HY헤드라인M"/>
                </a:rPr>
                <a:t>10</a:t>
              </a:r>
              <a:endParaRPr lang="ko-KR" altLang="en-US" sz="3600" kern="10" normalizeH="1">
                <a:ln w="3175">
                  <a:noFill/>
                  <a:round/>
                  <a:headEnd/>
                  <a:tailEnd/>
                </a:ln>
                <a:solidFill>
                  <a:srgbClr val="009900"/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424062" name="Picture 126" descr="백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95388" y="1568450"/>
            <a:ext cx="7200900" cy="1498600"/>
          </a:xfrm>
          <a:prstGeom prst="rect">
            <a:avLst/>
          </a:prstGeom>
          <a:noFill/>
        </p:spPr>
      </p:pic>
      <p:sp>
        <p:nvSpPr>
          <p:cNvPr id="424063" name="AutoShape 127"/>
          <p:cNvSpPr>
            <a:spLocks noChangeArrowheads="1"/>
          </p:cNvSpPr>
          <p:nvPr/>
        </p:nvSpPr>
        <p:spPr bwMode="auto">
          <a:xfrm>
            <a:off x="581025" y="1322388"/>
            <a:ext cx="785813" cy="1312862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669900"/>
              </a:gs>
              <a:gs pos="100000">
                <a:srgbClr val="669900">
                  <a:gamma/>
                  <a:tint val="0"/>
                  <a:invGamma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4064" name="AutoShape 128"/>
          <p:cNvSpPr>
            <a:spLocks noChangeArrowheads="1"/>
          </p:cNvSpPr>
          <p:nvPr/>
        </p:nvSpPr>
        <p:spPr bwMode="auto">
          <a:xfrm>
            <a:off x="331788" y="1268413"/>
            <a:ext cx="355600" cy="14398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66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4065" name="AutoShape 129"/>
          <p:cNvSpPr>
            <a:spLocks noChangeArrowheads="1"/>
          </p:cNvSpPr>
          <p:nvPr/>
        </p:nvSpPr>
        <p:spPr bwMode="auto">
          <a:xfrm>
            <a:off x="358775" y="1301750"/>
            <a:ext cx="177800" cy="1363663"/>
          </a:xfrm>
          <a:prstGeom prst="roundRect">
            <a:avLst>
              <a:gd name="adj" fmla="val 50000"/>
            </a:avLst>
          </a:prstGeom>
          <a:solidFill>
            <a:srgbClr val="6699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24074" name="Group 130"/>
          <p:cNvGrpSpPr>
            <a:grpSpLocks/>
          </p:cNvGrpSpPr>
          <p:nvPr/>
        </p:nvGrpSpPr>
        <p:grpSpPr bwMode="auto">
          <a:xfrm>
            <a:off x="434975" y="1754188"/>
            <a:ext cx="174625" cy="466725"/>
            <a:chOff x="-34" y="1173"/>
            <a:chExt cx="726" cy="159"/>
          </a:xfrm>
        </p:grpSpPr>
        <p:sp>
          <p:nvSpPr>
            <p:cNvPr id="424067" name="WordArt 131"/>
            <p:cNvSpPr>
              <a:spLocks noChangeArrowheads="1" noChangeShapeType="1" noTextEdit="1"/>
            </p:cNvSpPr>
            <p:nvPr/>
          </p:nvSpPr>
          <p:spPr bwMode="auto">
            <a:xfrm rot="5400000">
              <a:off x="249" y="890"/>
              <a:ext cx="159" cy="726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ko-KR" altLang="en-US" sz="3600" kern="10" normalizeH="1">
                  <a:ln w="4445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rgbClr val="003366"/>
                  </a:solidFill>
                  <a:latin typeface="HY헤드라인M"/>
                  <a:ea typeface="HY헤드라인M"/>
                </a:rPr>
                <a:t>비전</a:t>
              </a:r>
            </a:p>
          </p:txBody>
        </p:sp>
        <p:sp>
          <p:nvSpPr>
            <p:cNvPr id="424068" name="WordArt 132"/>
            <p:cNvSpPr>
              <a:spLocks noChangeArrowheads="1" noChangeShapeType="1" noTextEdit="1"/>
            </p:cNvSpPr>
            <p:nvPr/>
          </p:nvSpPr>
          <p:spPr bwMode="auto">
            <a:xfrm rot="5400000">
              <a:off x="249" y="890"/>
              <a:ext cx="159" cy="726"/>
            </a:xfrm>
            <a:prstGeom prst="rect">
              <a:avLst/>
            </a:prstGeom>
          </p:spPr>
          <p:txBody>
            <a:bodyPr vert="ea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ko-KR" altLang="en-US" sz="3600" kern="10" normalizeH="1">
                  <a:ln w="3175">
                    <a:noFill/>
                    <a:round/>
                    <a:headEnd/>
                    <a:tailEnd/>
                  </a:ln>
                  <a:solidFill>
                    <a:srgbClr val="009900"/>
                  </a:solidFill>
                  <a:latin typeface="HY헤드라인M"/>
                  <a:ea typeface="HY헤드라인M"/>
                </a:rPr>
                <a:t>비전</a:t>
              </a:r>
            </a:p>
          </p:txBody>
        </p:sp>
      </p:grpSp>
      <p:grpSp>
        <p:nvGrpSpPr>
          <p:cNvPr id="424075" name="Group 172"/>
          <p:cNvGrpSpPr>
            <a:grpSpLocks/>
          </p:cNvGrpSpPr>
          <p:nvPr/>
        </p:nvGrpSpPr>
        <p:grpSpPr bwMode="auto">
          <a:xfrm>
            <a:off x="2108200" y="1349375"/>
            <a:ext cx="5384800" cy="1089025"/>
            <a:chOff x="937" y="1043"/>
            <a:chExt cx="4174" cy="301"/>
          </a:xfrm>
        </p:grpSpPr>
        <p:sp>
          <p:nvSpPr>
            <p:cNvPr id="424080" name="WordArt 144"/>
            <p:cNvSpPr>
              <a:spLocks noChangeArrowheads="1" noChangeShapeType="1" noTextEdit="1"/>
            </p:cNvSpPr>
            <p:nvPr/>
          </p:nvSpPr>
          <p:spPr bwMode="auto">
            <a:xfrm>
              <a:off x="937" y="1043"/>
              <a:ext cx="4173" cy="3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28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HY견고딕"/>
                  <a:ea typeface="HY견고딕"/>
                </a:rPr>
                <a:t>2020</a:t>
              </a:r>
              <a:r>
                <a:rPr lang="ko-KR" altLang="en-US" sz="28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HY견고딕"/>
                  <a:ea typeface="HY견고딕"/>
                </a:rPr>
                <a:t>년까지 세계 </a:t>
              </a:r>
              <a:r>
                <a:rPr lang="en-US" altLang="ko-KR" sz="28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HY견고딕"/>
                  <a:ea typeface="HY견고딕"/>
                </a:rPr>
                <a:t>7</a:t>
              </a:r>
              <a:r>
                <a:rPr lang="ko-KR" altLang="en-US" sz="28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HY견고딕"/>
                  <a:ea typeface="HY견고딕"/>
                </a:rPr>
                <a:t>대</a:t>
              </a:r>
              <a:r>
                <a:rPr lang="en-US" altLang="ko-KR" sz="28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HY견고딕"/>
                  <a:ea typeface="HY견고딕"/>
                </a:rPr>
                <a:t>, </a:t>
              </a:r>
            </a:p>
            <a:p>
              <a:pPr algn="ctr"/>
              <a:r>
                <a:rPr lang="en-US" altLang="ko-KR" sz="28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HY견고딕"/>
                  <a:ea typeface="HY견고딕"/>
                </a:rPr>
                <a:t>2050</a:t>
              </a:r>
              <a:r>
                <a:rPr lang="ko-KR" altLang="en-US" sz="28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HY견고딕"/>
                  <a:ea typeface="HY견고딕"/>
                </a:rPr>
                <a:t>년까지 세계 </a:t>
              </a:r>
              <a:r>
                <a:rPr lang="en-US" altLang="ko-KR" sz="28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HY견고딕"/>
                  <a:ea typeface="HY견고딕"/>
                </a:rPr>
                <a:t>5</a:t>
              </a:r>
              <a:r>
                <a:rPr lang="ko-KR" altLang="en-US" sz="2800" kern="10">
                  <a:ln w="76200">
                    <a:solidFill>
                      <a:schemeClr val="bg1"/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HY견고딕"/>
                  <a:ea typeface="HY견고딕"/>
                </a:rPr>
                <a:t>대 녹색강국 진입</a:t>
              </a:r>
            </a:p>
          </p:txBody>
        </p:sp>
        <p:sp>
          <p:nvSpPr>
            <p:cNvPr id="424081" name="WordArt 145"/>
            <p:cNvSpPr>
              <a:spLocks noChangeArrowheads="1" noChangeShapeType="1" noTextEdit="1"/>
            </p:cNvSpPr>
            <p:nvPr/>
          </p:nvSpPr>
          <p:spPr bwMode="auto">
            <a:xfrm>
              <a:off x="938" y="1043"/>
              <a:ext cx="4173" cy="30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2800" kern="10">
                  <a:ln w="5080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6600">
                          <a:alpha val="78999"/>
                        </a:srgbClr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HY견고딕"/>
                  <a:ea typeface="HY견고딕"/>
                </a:rPr>
                <a:t>2020</a:t>
              </a:r>
              <a:r>
                <a:rPr lang="ko-KR" altLang="en-US" sz="2800" kern="10">
                  <a:ln w="5080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6600">
                          <a:alpha val="78999"/>
                        </a:srgbClr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HY견고딕"/>
                  <a:ea typeface="HY견고딕"/>
                </a:rPr>
                <a:t>년까지 세계 </a:t>
              </a:r>
              <a:r>
                <a:rPr lang="en-US" altLang="ko-KR" sz="2800" kern="10">
                  <a:ln w="5080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6600">
                          <a:alpha val="78999"/>
                        </a:srgbClr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HY견고딕"/>
                  <a:ea typeface="HY견고딕"/>
                </a:rPr>
                <a:t>7</a:t>
              </a:r>
              <a:r>
                <a:rPr lang="ko-KR" altLang="en-US" sz="2800" kern="10">
                  <a:ln w="5080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6600">
                          <a:alpha val="78999"/>
                        </a:srgbClr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HY견고딕"/>
                  <a:ea typeface="HY견고딕"/>
                </a:rPr>
                <a:t>대</a:t>
              </a:r>
              <a:r>
                <a:rPr lang="en-US" altLang="ko-KR" sz="2800" kern="10">
                  <a:ln w="5080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6600">
                          <a:alpha val="78999"/>
                        </a:srgbClr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HY견고딕"/>
                  <a:ea typeface="HY견고딕"/>
                </a:rPr>
                <a:t>, </a:t>
              </a:r>
            </a:p>
            <a:p>
              <a:pPr algn="ctr"/>
              <a:r>
                <a:rPr lang="en-US" altLang="ko-KR" sz="2800" kern="10">
                  <a:ln w="5080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6600">
                          <a:alpha val="78999"/>
                        </a:srgbClr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HY견고딕"/>
                  <a:ea typeface="HY견고딕"/>
                </a:rPr>
                <a:t>2050</a:t>
              </a:r>
              <a:r>
                <a:rPr lang="ko-KR" altLang="en-US" sz="2800" kern="10">
                  <a:ln w="5080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6600">
                          <a:alpha val="78999"/>
                        </a:srgbClr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HY견고딕"/>
                  <a:ea typeface="HY견고딕"/>
                </a:rPr>
                <a:t>년까지 세계 </a:t>
              </a:r>
              <a:r>
                <a:rPr lang="en-US" altLang="ko-KR" sz="2800" kern="10">
                  <a:ln w="5080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6600">
                          <a:alpha val="78999"/>
                        </a:srgbClr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HY견고딕"/>
                  <a:ea typeface="HY견고딕"/>
                </a:rPr>
                <a:t>5</a:t>
              </a:r>
              <a:r>
                <a:rPr lang="ko-KR" altLang="en-US" sz="2800" kern="10">
                  <a:ln w="50800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006600">
                          <a:alpha val="78999"/>
                        </a:srgbClr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  <a:latin typeface="HY견고딕"/>
                  <a:ea typeface="HY견고딕"/>
                </a:rPr>
                <a:t>대 녹색강국 진입</a:t>
              </a: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40378" y="90785"/>
            <a:ext cx="61798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 국가전략과 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5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개년 계획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5875" y="127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buFontTx/>
              <a:buNone/>
            </a:pPr>
            <a:endParaRPr lang="ko-KR" altLang="en-US"/>
          </a:p>
        </p:txBody>
      </p:sp>
      <p:pic>
        <p:nvPicPr>
          <p:cNvPr id="545796" name="Picture 4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628775"/>
            <a:ext cx="3979863" cy="4622800"/>
          </a:xfrm>
          <a:prstGeom prst="rect">
            <a:avLst/>
          </a:prstGeom>
          <a:noFill/>
        </p:spPr>
      </p:pic>
      <p:sp>
        <p:nvSpPr>
          <p:cNvPr id="545797" name="Rectangle 5"/>
          <p:cNvSpPr>
            <a:spLocks noChangeArrowheads="1"/>
          </p:cNvSpPr>
          <p:nvPr/>
        </p:nvSpPr>
        <p:spPr bwMode="auto">
          <a:xfrm>
            <a:off x="722313" y="2317750"/>
            <a:ext cx="3417887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4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국가 온실가스 감축목표 설정</a:t>
            </a:r>
          </a:p>
          <a:p>
            <a:pPr marL="185738" indent="-185738">
              <a:lnSpc>
                <a:spcPct val="14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탄소 정보공개 확대 및 탄소의 순환</a:t>
            </a:r>
            <a:r>
              <a:rPr lang="en-US" altLang="ko-KR" sz="1400">
                <a:solidFill>
                  <a:srgbClr val="006600"/>
                </a:solidFill>
                <a:latin typeface="Arial"/>
                <a:ea typeface="HY헤드라인M" pitchFamily="18" charset="-127"/>
              </a:rPr>
              <a:t>·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흡수 역량 확충</a:t>
            </a:r>
          </a:p>
        </p:txBody>
      </p:sp>
      <p:sp>
        <p:nvSpPr>
          <p:cNvPr id="545798" name="Rectangle 6"/>
          <p:cNvSpPr>
            <a:spLocks noChangeArrowheads="1"/>
          </p:cNvSpPr>
          <p:nvPr/>
        </p:nvSpPr>
        <p:spPr bwMode="auto">
          <a:xfrm>
            <a:off x="760413" y="4281488"/>
            <a:ext cx="1866900" cy="125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국가 중장기 온실가스 감축 목표 설정 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(’09) </a:t>
            </a:r>
            <a:b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  <a:sym typeface="Wingdings" pitchFamily="2" charset="2"/>
              </a:rPr>
              <a:t> 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  <a:sym typeface="Wingdings" pitchFamily="2" charset="2"/>
              </a:rPr>
              <a:t>부문별 감축 전략 적극 추진</a:t>
            </a:r>
            <a:endParaRPr lang="en-US" altLang="ko-KR" sz="1400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5799" name="AutoShape 7"/>
          <p:cNvSpPr>
            <a:spLocks/>
          </p:cNvSpPr>
          <p:nvPr/>
        </p:nvSpPr>
        <p:spPr bwMode="gray">
          <a:xfrm rot="5400000">
            <a:off x="2307431" y="-427830"/>
            <a:ext cx="352425" cy="3744912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5800" name="AutoShape 8"/>
          <p:cNvSpPr>
            <a:spLocks/>
          </p:cNvSpPr>
          <p:nvPr/>
        </p:nvSpPr>
        <p:spPr bwMode="gray">
          <a:xfrm rot="5400000">
            <a:off x="2301081" y="-375443"/>
            <a:ext cx="365125" cy="3744912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5801" name="Text Box 9"/>
          <p:cNvSpPr txBox="1">
            <a:spLocks noChangeArrowheads="1"/>
          </p:cNvSpPr>
          <p:nvPr/>
        </p:nvSpPr>
        <p:spPr bwMode="gray">
          <a:xfrm>
            <a:off x="1292225" y="1400175"/>
            <a:ext cx="2395538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1. 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효율적 온실가스 감축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77863" y="1916113"/>
            <a:ext cx="1590675" cy="365125"/>
            <a:chOff x="427" y="1120"/>
            <a:chExt cx="1002" cy="230"/>
          </a:xfrm>
        </p:grpSpPr>
        <p:sp>
          <p:nvSpPr>
            <p:cNvPr id="545803" name="AutoShape 11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5804" name="Rectangle 12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77863" y="3840163"/>
            <a:ext cx="1590675" cy="365125"/>
            <a:chOff x="427" y="1120"/>
            <a:chExt cx="1002" cy="230"/>
          </a:xfrm>
        </p:grpSpPr>
        <p:sp>
          <p:nvSpPr>
            <p:cNvPr id="545806" name="AutoShape 14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5807" name="Rectangle 15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주요 목표</a:t>
              </a:r>
              <a:endParaRPr lang="en-US" altLang="ko-KR" sz="16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pic>
        <p:nvPicPr>
          <p:cNvPr id="545808" name="Picture 16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628775"/>
            <a:ext cx="3979862" cy="4622800"/>
          </a:xfrm>
          <a:prstGeom prst="rect">
            <a:avLst/>
          </a:prstGeom>
          <a:noFill/>
        </p:spPr>
      </p:pic>
      <p:sp>
        <p:nvSpPr>
          <p:cNvPr id="545809" name="Rectangle 17"/>
          <p:cNvSpPr>
            <a:spLocks noChangeArrowheads="1"/>
          </p:cNvSpPr>
          <p:nvPr/>
        </p:nvSpPr>
        <p:spPr bwMode="auto">
          <a:xfrm>
            <a:off x="4826000" y="2317750"/>
            <a:ext cx="3671888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에너지효율화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(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에너지원단위 개선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) 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기술혁신 및 부문별 에너지 수요관리</a:t>
            </a:r>
          </a:p>
          <a:p>
            <a:pPr marL="185738" indent="-185738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신재생에너지 산업화 촉진 및 보급 확대</a:t>
            </a:r>
          </a:p>
          <a:p>
            <a:pPr marL="185738" indent="-185738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원자력 신뢰성 제고 및 원전비중 확대</a:t>
            </a:r>
            <a:endParaRPr lang="en-US" altLang="ko-KR" sz="1400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5810" name="Rectangle 18"/>
          <p:cNvSpPr>
            <a:spLocks noChangeArrowheads="1"/>
          </p:cNvSpPr>
          <p:nvPr/>
        </p:nvSpPr>
        <p:spPr bwMode="auto">
          <a:xfrm>
            <a:off x="4864100" y="4281488"/>
            <a:ext cx="19827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에너지 자립도</a:t>
            </a:r>
            <a:endParaRPr lang="en-US" altLang="ko-KR" sz="1400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5811" name="AutoShape 19"/>
          <p:cNvSpPr>
            <a:spLocks/>
          </p:cNvSpPr>
          <p:nvPr/>
        </p:nvSpPr>
        <p:spPr bwMode="gray">
          <a:xfrm rot="5400000">
            <a:off x="6411119" y="-427831"/>
            <a:ext cx="352425" cy="3744913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5812" name="AutoShape 20"/>
          <p:cNvSpPr>
            <a:spLocks/>
          </p:cNvSpPr>
          <p:nvPr/>
        </p:nvSpPr>
        <p:spPr bwMode="gray">
          <a:xfrm rot="5400000">
            <a:off x="6404769" y="-375444"/>
            <a:ext cx="365125" cy="3744913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5813" name="Text Box 21"/>
          <p:cNvSpPr txBox="1">
            <a:spLocks noChangeArrowheads="1"/>
          </p:cNvSpPr>
          <p:nvPr/>
        </p:nvSpPr>
        <p:spPr bwMode="gray">
          <a:xfrm>
            <a:off x="5253038" y="1400175"/>
            <a:ext cx="2682875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2. 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탈석유</a:t>
            </a:r>
            <a:r>
              <a:rPr lang="en-US" altLang="ko-KR" b="1">
                <a:solidFill>
                  <a:srgbClr val="000000"/>
                </a:solidFill>
                <a:latin typeface="Arial"/>
                <a:ea typeface="HY헤드라인M" pitchFamily="18" charset="-127"/>
              </a:rPr>
              <a:t>·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에너지 자립 강화</a:t>
            </a:r>
          </a:p>
        </p:txBody>
      </p:sp>
      <p:sp>
        <p:nvSpPr>
          <p:cNvPr id="545814" name="AutoShape 22"/>
          <p:cNvSpPr>
            <a:spLocks noChangeArrowheads="1"/>
          </p:cNvSpPr>
          <p:nvPr/>
        </p:nvSpPr>
        <p:spPr bwMode="gray">
          <a:xfrm>
            <a:off x="4781550" y="3840163"/>
            <a:ext cx="1590675" cy="365125"/>
          </a:xfrm>
          <a:prstGeom prst="cube">
            <a:avLst>
              <a:gd name="adj" fmla="val 4602"/>
            </a:avLst>
          </a:prstGeom>
          <a:gradFill rotWithShape="1">
            <a:gsLst>
              <a:gs pos="0">
                <a:srgbClr val="7AD0B5"/>
              </a:gs>
              <a:gs pos="100000">
                <a:srgbClr val="009999"/>
              </a:gs>
            </a:gsLst>
            <a:lin ang="5400000" scaled="1"/>
          </a:gra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latinLnBrk="1">
              <a:buFontTx/>
              <a:buNone/>
            </a:pPr>
            <a:endParaRPr lang="en-US" altLang="ko-KR" sz="120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5815" name="Rectangle 23"/>
          <p:cNvSpPr>
            <a:spLocks noChangeArrowheads="1"/>
          </p:cNvSpPr>
          <p:nvPr/>
        </p:nvSpPr>
        <p:spPr bwMode="auto">
          <a:xfrm>
            <a:off x="4792663" y="3852863"/>
            <a:ext cx="15795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spcBef>
                <a:spcPct val="20000"/>
              </a:spcBef>
              <a:buFontTx/>
              <a:buBlip>
                <a:blip r:embed="rId5"/>
              </a:buBlip>
            </a:pPr>
            <a:r>
              <a:rPr lang="ko-KR" altLang="en-US" sz="1600">
                <a:solidFill>
                  <a:schemeClr val="bg1"/>
                </a:solidFill>
                <a:latin typeface="Arial" charset="0"/>
                <a:ea typeface="HY헤드라인M" pitchFamily="18" charset="-127"/>
              </a:rPr>
              <a:t>주요 목표</a:t>
            </a:r>
            <a:endParaRPr lang="en-US" altLang="ko-KR" sz="160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588125" y="4365625"/>
            <a:ext cx="1804988" cy="1584325"/>
            <a:chOff x="4150" y="2704"/>
            <a:chExt cx="1137" cy="788"/>
          </a:xfrm>
        </p:grpSpPr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4150" y="2704"/>
              <a:ext cx="1043" cy="788"/>
              <a:chOff x="591" y="1439"/>
              <a:chExt cx="838" cy="596"/>
            </a:xfrm>
          </p:grpSpPr>
          <p:pic>
            <p:nvPicPr>
              <p:cNvPr id="545818" name="Picture 26" descr="20060526_energy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EFFFF"/>
                  </a:clrFrom>
                  <a:clrTo>
                    <a:srgbClr val="FEFFFF">
                      <a:alpha val="0"/>
                    </a:srgbClr>
                  </a:clrTo>
                </a:clrChange>
              </a:blip>
              <a:srcRect l="50954" t="4150" r="3563" b="55902"/>
              <a:stretch>
                <a:fillRect/>
              </a:stretch>
            </p:blipFill>
            <p:spPr bwMode="auto">
              <a:xfrm>
                <a:off x="591" y="1631"/>
                <a:ext cx="456" cy="390"/>
              </a:xfrm>
              <a:prstGeom prst="rect">
                <a:avLst/>
              </a:prstGeom>
              <a:noFill/>
            </p:spPr>
          </p:pic>
          <p:pic>
            <p:nvPicPr>
              <p:cNvPr id="545819" name="Picture 27" descr="20060526_energy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053" t="54086" r="48346" b="4150"/>
              <a:stretch>
                <a:fillRect/>
              </a:stretch>
            </p:blipFill>
            <p:spPr bwMode="auto">
              <a:xfrm>
                <a:off x="975" y="1624"/>
                <a:ext cx="454" cy="383"/>
              </a:xfrm>
              <a:prstGeom prst="rect">
                <a:avLst/>
              </a:prstGeom>
              <a:noFill/>
            </p:spPr>
          </p:pic>
          <p:pic>
            <p:nvPicPr>
              <p:cNvPr id="545820" name="Picture 28" descr="up_115862993100032866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76" y="1439"/>
                <a:ext cx="471" cy="596"/>
              </a:xfrm>
              <a:prstGeom prst="rect">
                <a:avLst/>
              </a:prstGeom>
              <a:noFill/>
            </p:spPr>
          </p:pic>
        </p:grpSp>
        <p:pic>
          <p:nvPicPr>
            <p:cNvPr id="545821" name="Picture 29" descr="j043783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903" y="2713"/>
              <a:ext cx="384" cy="757"/>
            </a:xfrm>
            <a:prstGeom prst="rect">
              <a:avLst/>
            </a:prstGeom>
            <a:noFill/>
          </p:spPr>
        </p:pic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2486025" y="4179888"/>
            <a:ext cx="1798638" cy="1651000"/>
            <a:chOff x="3182" y="1293"/>
            <a:chExt cx="771" cy="656"/>
          </a:xfrm>
        </p:grpSpPr>
        <p:pic>
          <p:nvPicPr>
            <p:cNvPr id="545823" name="Picture 31" descr="j0437811[1]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182" y="1422"/>
              <a:ext cx="527" cy="527"/>
            </a:xfrm>
            <a:prstGeom prst="rect">
              <a:avLst/>
            </a:prstGeom>
            <a:noFill/>
          </p:spPr>
        </p:pic>
        <p:pic>
          <p:nvPicPr>
            <p:cNvPr id="545824" name="Picture 32" descr="j0417670[1]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454" y="1360"/>
              <a:ext cx="499" cy="568"/>
            </a:xfrm>
            <a:prstGeom prst="rect">
              <a:avLst/>
            </a:prstGeom>
            <a:noFill/>
          </p:spPr>
        </p:pic>
        <p:pic>
          <p:nvPicPr>
            <p:cNvPr id="545825" name="Picture 33" descr="j0351599[1]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1299957">
              <a:off x="3495" y="1423"/>
              <a:ext cx="227" cy="92"/>
            </a:xfrm>
            <a:prstGeom prst="rect">
              <a:avLst/>
            </a:prstGeom>
            <a:noFill/>
          </p:spPr>
        </p:pic>
        <p:sp>
          <p:nvSpPr>
            <p:cNvPr id="545826" name="Rectangle 34"/>
            <p:cNvSpPr>
              <a:spLocks noChangeArrowheads="1"/>
            </p:cNvSpPr>
            <p:nvPr/>
          </p:nvSpPr>
          <p:spPr bwMode="auto">
            <a:xfrm>
              <a:off x="3400" y="1293"/>
              <a:ext cx="29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latinLnBrk="1">
                <a:buFontTx/>
                <a:buNone/>
              </a:pPr>
              <a:r>
                <a:rPr lang="ko-KR" altLang="en-US" sz="1000">
                  <a:latin typeface="HY헤드라인M" pitchFamily="18" charset="-127"/>
                  <a:ea typeface="HY헤드라인M" pitchFamily="18" charset="-127"/>
                </a:rPr>
                <a:t>온실가스</a:t>
              </a:r>
            </a:p>
          </p:txBody>
        </p:sp>
      </p:grpSp>
      <p:sp>
        <p:nvSpPr>
          <p:cNvPr id="545828" name="Text Box 36"/>
          <p:cNvSpPr txBox="1">
            <a:spLocks noChangeArrowheads="1"/>
          </p:cNvSpPr>
          <p:nvPr/>
        </p:nvSpPr>
        <p:spPr bwMode="auto">
          <a:xfrm>
            <a:off x="5903913" y="4767263"/>
            <a:ext cx="6381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100%</a:t>
            </a:r>
            <a:endParaRPr lang="ko-KR" altLang="en-US" b="1"/>
          </a:p>
        </p:txBody>
      </p:sp>
      <p:sp>
        <p:nvSpPr>
          <p:cNvPr id="545829" name="Line 37"/>
          <p:cNvSpPr>
            <a:spLocks noChangeShapeType="1"/>
          </p:cNvSpPr>
          <p:nvPr/>
        </p:nvSpPr>
        <p:spPr bwMode="auto">
          <a:xfrm>
            <a:off x="5708650" y="4932363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5830" name="Line 38"/>
          <p:cNvSpPr>
            <a:spLocks noChangeShapeType="1"/>
          </p:cNvSpPr>
          <p:nvPr/>
        </p:nvSpPr>
        <p:spPr bwMode="auto">
          <a:xfrm>
            <a:off x="5708650" y="5297488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5831" name="Line 39"/>
          <p:cNvSpPr>
            <a:spLocks noChangeShapeType="1"/>
          </p:cNvSpPr>
          <p:nvPr/>
        </p:nvSpPr>
        <p:spPr bwMode="auto">
          <a:xfrm>
            <a:off x="5708650" y="5664200"/>
            <a:ext cx="142875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5832" name="AutoShape 40"/>
          <p:cNvSpPr>
            <a:spLocks noChangeArrowheads="1"/>
          </p:cNvSpPr>
          <p:nvPr/>
        </p:nvSpPr>
        <p:spPr bwMode="gray">
          <a:xfrm rot="16200000" flipV="1">
            <a:off x="4871244" y="4969669"/>
            <a:ext cx="1241425" cy="566737"/>
          </a:xfrm>
          <a:prstGeom prst="rightArrow">
            <a:avLst>
              <a:gd name="adj1" fmla="val 68630"/>
              <a:gd name="adj2" fmla="val 29977"/>
            </a:avLst>
          </a:prstGeom>
          <a:gradFill rotWithShape="1">
            <a:gsLst>
              <a:gs pos="0">
                <a:srgbClr val="669900"/>
              </a:gs>
              <a:gs pos="100000">
                <a:srgbClr val="F0FFD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 latinLnBrk="1">
              <a:buFontTx/>
              <a:buNone/>
            </a:pPr>
            <a:endParaRPr lang="ko-KR" altLang="en-US" sz="1200">
              <a:solidFill>
                <a:schemeClr val="bg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5833" name="Text Box 41"/>
          <p:cNvSpPr txBox="1">
            <a:spLocks noChangeArrowheads="1"/>
          </p:cNvSpPr>
          <p:nvPr/>
        </p:nvSpPr>
        <p:spPr bwMode="auto">
          <a:xfrm>
            <a:off x="5197475" y="4756150"/>
            <a:ext cx="547688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(’50)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5834" name="Text Box 42"/>
          <p:cNvSpPr txBox="1">
            <a:spLocks noChangeArrowheads="1"/>
          </p:cNvSpPr>
          <p:nvPr/>
        </p:nvSpPr>
        <p:spPr bwMode="auto">
          <a:xfrm>
            <a:off x="5197475" y="5113338"/>
            <a:ext cx="5476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(’20)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5835" name="Text Box 43"/>
          <p:cNvSpPr txBox="1">
            <a:spLocks noChangeArrowheads="1"/>
          </p:cNvSpPr>
          <p:nvPr/>
        </p:nvSpPr>
        <p:spPr bwMode="auto">
          <a:xfrm>
            <a:off x="5195888" y="5484813"/>
            <a:ext cx="547687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(’09)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5836" name="Text Box 44"/>
          <p:cNvSpPr txBox="1">
            <a:spLocks noChangeArrowheads="1"/>
          </p:cNvSpPr>
          <p:nvPr/>
        </p:nvSpPr>
        <p:spPr bwMode="auto">
          <a:xfrm>
            <a:off x="5903913" y="5129213"/>
            <a:ext cx="53975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50%</a:t>
            </a:r>
            <a:endParaRPr lang="ko-KR" altLang="en-US" b="1"/>
          </a:p>
        </p:txBody>
      </p:sp>
      <p:sp>
        <p:nvSpPr>
          <p:cNvPr id="545837" name="Text Box 45"/>
          <p:cNvSpPr txBox="1">
            <a:spLocks noChangeArrowheads="1"/>
          </p:cNvSpPr>
          <p:nvPr/>
        </p:nvSpPr>
        <p:spPr bwMode="auto">
          <a:xfrm>
            <a:off x="5903913" y="5484813"/>
            <a:ext cx="755650" cy="325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32%(e)</a:t>
            </a:r>
            <a:endParaRPr lang="ko-KR" altLang="en-US" sz="1400" b="1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</p:txBody>
      </p:sp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4787900" y="1911350"/>
            <a:ext cx="1590675" cy="365125"/>
            <a:chOff x="427" y="1120"/>
            <a:chExt cx="1002" cy="230"/>
          </a:xfrm>
        </p:grpSpPr>
        <p:sp>
          <p:nvSpPr>
            <p:cNvPr id="545839" name="AutoShape 47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5840" name="Rectangle 48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40378" y="90785"/>
            <a:ext cx="73789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 국가전략과 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5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개년 계획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4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5875" y="127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buFontTx/>
              <a:buNone/>
            </a:pPr>
            <a:endParaRPr lang="ko-KR" altLang="en-US"/>
          </a:p>
        </p:txBody>
      </p:sp>
      <p:pic>
        <p:nvPicPr>
          <p:cNvPr id="546820" name="Picture 4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628775"/>
            <a:ext cx="3979863" cy="4622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546821" name="Rectangle 5"/>
          <p:cNvSpPr>
            <a:spLocks noChangeArrowheads="1"/>
          </p:cNvSpPr>
          <p:nvPr/>
        </p:nvSpPr>
        <p:spPr bwMode="auto">
          <a:xfrm>
            <a:off x="696913" y="2205038"/>
            <a:ext cx="3811587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기후감시</a:t>
            </a:r>
            <a:r>
              <a:rPr lang="en-US" altLang="ko-KR" sz="1400">
                <a:solidFill>
                  <a:srgbClr val="006600"/>
                </a:solidFill>
                <a:latin typeface="Arial"/>
                <a:ea typeface="HY헤드라인M" pitchFamily="18" charset="-127"/>
              </a:rPr>
              <a:t>·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예측능력 향상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, 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기후변화 취약성 </a:t>
            </a:r>
            <a:b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분석 등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4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대강 살리기 등 안정적 수자원 확보 관리</a:t>
            </a:r>
            <a:b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- 4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대강 유역 친환경적 정비 및 생태복원</a:t>
            </a:r>
            <a:b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-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용수확보 및 홍수조절 능력 확대</a:t>
            </a:r>
          </a:p>
        </p:txBody>
      </p:sp>
      <p:sp>
        <p:nvSpPr>
          <p:cNvPr id="546822" name="AutoShape 6"/>
          <p:cNvSpPr>
            <a:spLocks/>
          </p:cNvSpPr>
          <p:nvPr/>
        </p:nvSpPr>
        <p:spPr bwMode="gray">
          <a:xfrm rot="5400000">
            <a:off x="2307431" y="-427830"/>
            <a:ext cx="352425" cy="3744912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6823" name="AutoShape 7"/>
          <p:cNvSpPr>
            <a:spLocks/>
          </p:cNvSpPr>
          <p:nvPr/>
        </p:nvSpPr>
        <p:spPr bwMode="gray">
          <a:xfrm rot="5400000">
            <a:off x="2301081" y="-375443"/>
            <a:ext cx="365125" cy="3744912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6824" name="Text Box 8"/>
          <p:cNvSpPr txBox="1">
            <a:spLocks noChangeArrowheads="1"/>
          </p:cNvSpPr>
          <p:nvPr/>
        </p:nvSpPr>
        <p:spPr bwMode="gray">
          <a:xfrm>
            <a:off x="1181100" y="1377950"/>
            <a:ext cx="2619375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3. 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기후변화 적응역량 강화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77863" y="3840163"/>
            <a:ext cx="1590675" cy="365125"/>
            <a:chOff x="427" y="1120"/>
            <a:chExt cx="1002" cy="230"/>
          </a:xfrm>
        </p:grpSpPr>
        <p:sp>
          <p:nvSpPr>
            <p:cNvPr id="546826" name="AutoShape 10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6827" name="Rectangle 11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주요 목표</a:t>
              </a:r>
              <a:endParaRPr lang="en-US" altLang="ko-KR" sz="16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pic>
        <p:nvPicPr>
          <p:cNvPr id="546828" name="Picture 12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628775"/>
            <a:ext cx="3979862" cy="4622800"/>
          </a:xfrm>
          <a:prstGeom prst="rect">
            <a:avLst/>
          </a:prstGeom>
          <a:noFill/>
        </p:spPr>
      </p:pic>
      <p:sp>
        <p:nvSpPr>
          <p:cNvPr id="546829" name="Rectangle 13"/>
          <p:cNvSpPr>
            <a:spLocks noChangeArrowheads="1"/>
          </p:cNvSpPr>
          <p:nvPr/>
        </p:nvSpPr>
        <p:spPr bwMode="auto">
          <a:xfrm>
            <a:off x="4800600" y="2205038"/>
            <a:ext cx="3811588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 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R&amp;D 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투자의 전략적 확대 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27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대 중점 녹색기술 개발 및 상용화</a:t>
            </a:r>
            <a:b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- 2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차 전지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, LED, CCS(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탄소포집 및 저장기술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), </a:t>
            </a:r>
            <a:b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저공해차량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,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기후변화예측 등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그린 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IT 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강화</a:t>
            </a:r>
          </a:p>
        </p:txBody>
      </p:sp>
      <p:sp>
        <p:nvSpPr>
          <p:cNvPr id="546830" name="Rectangle 14"/>
          <p:cNvSpPr>
            <a:spLocks noChangeArrowheads="1"/>
          </p:cNvSpPr>
          <p:nvPr/>
        </p:nvSpPr>
        <p:spPr bwMode="auto">
          <a:xfrm>
            <a:off x="4864100" y="4281488"/>
            <a:ext cx="1982788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녹색기술 투자 비중</a:t>
            </a:r>
            <a:endParaRPr lang="en-US" altLang="ko-KR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46831" name="AutoShape 15"/>
          <p:cNvSpPr>
            <a:spLocks/>
          </p:cNvSpPr>
          <p:nvPr/>
        </p:nvSpPr>
        <p:spPr bwMode="gray">
          <a:xfrm rot="5400000">
            <a:off x="6411119" y="-427831"/>
            <a:ext cx="352425" cy="3744913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6832" name="AutoShape 16"/>
          <p:cNvSpPr>
            <a:spLocks/>
          </p:cNvSpPr>
          <p:nvPr/>
        </p:nvSpPr>
        <p:spPr bwMode="gray">
          <a:xfrm rot="5400000">
            <a:off x="6404769" y="-375444"/>
            <a:ext cx="365125" cy="3744913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6833" name="Text Box 17"/>
          <p:cNvSpPr txBox="1">
            <a:spLocks noChangeArrowheads="1"/>
          </p:cNvSpPr>
          <p:nvPr/>
        </p:nvSpPr>
        <p:spPr bwMode="gray">
          <a:xfrm>
            <a:off x="5070475" y="1377950"/>
            <a:ext cx="3067050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4. 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녹색기술개발 및 성장동력화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781550" y="3840163"/>
            <a:ext cx="1590675" cy="365125"/>
            <a:chOff x="427" y="1120"/>
            <a:chExt cx="1002" cy="230"/>
          </a:xfrm>
        </p:grpSpPr>
        <p:sp>
          <p:nvSpPr>
            <p:cNvPr id="546835" name="AutoShape 19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6836" name="Rectangle 20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주요 목표</a:t>
              </a:r>
              <a:endParaRPr lang="en-US" altLang="ko-KR" sz="16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sp>
        <p:nvSpPr>
          <p:cNvPr id="546837" name="Text Box 21"/>
          <p:cNvSpPr txBox="1">
            <a:spLocks noChangeArrowheads="1"/>
          </p:cNvSpPr>
          <p:nvPr/>
        </p:nvSpPr>
        <p:spPr bwMode="auto">
          <a:xfrm rot="5400000">
            <a:off x="7486650" y="4876801"/>
            <a:ext cx="458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ot="10800000" vert="eaVert" anchor="ctr">
            <a:spAutoFit/>
          </a:bodyPr>
          <a:lstStyle/>
          <a:p>
            <a:pPr algn="ctr" latinLnBrk="1">
              <a:buFontTx/>
              <a:buNone/>
            </a:pPr>
            <a:endParaRPr lang="en-US" altLang="ko-KR">
              <a:solidFill>
                <a:srgbClr val="008000"/>
              </a:solidFill>
            </a:endParaRPr>
          </a:p>
        </p:txBody>
      </p:sp>
      <p:sp>
        <p:nvSpPr>
          <p:cNvPr id="546838" name="Rectangle 22"/>
          <p:cNvSpPr>
            <a:spLocks noChangeArrowheads="1"/>
          </p:cNvSpPr>
          <p:nvPr/>
        </p:nvSpPr>
        <p:spPr bwMode="auto">
          <a:xfrm>
            <a:off x="611188" y="4281488"/>
            <a:ext cx="316865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수자원 확보</a:t>
            </a:r>
            <a:endParaRPr lang="en-US" altLang="ko-KR" sz="1400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148263" y="4632325"/>
            <a:ext cx="1235075" cy="1241425"/>
            <a:chOff x="3281" y="2918"/>
            <a:chExt cx="778" cy="782"/>
          </a:xfrm>
        </p:grpSpPr>
        <p:sp>
          <p:nvSpPr>
            <p:cNvPr id="546840" name="Text Box 24"/>
            <p:cNvSpPr txBox="1">
              <a:spLocks noChangeArrowheads="1"/>
            </p:cNvSpPr>
            <p:nvPr/>
          </p:nvSpPr>
          <p:spPr bwMode="auto">
            <a:xfrm>
              <a:off x="3719" y="3003"/>
              <a:ext cx="34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30%</a:t>
              </a:r>
              <a:endParaRPr lang="ko-KR" altLang="en-US" b="1"/>
            </a:p>
          </p:txBody>
        </p:sp>
        <p:sp>
          <p:nvSpPr>
            <p:cNvPr id="546841" name="Line 25"/>
            <p:cNvSpPr>
              <a:spLocks noChangeShapeType="1"/>
            </p:cNvSpPr>
            <p:nvPr/>
          </p:nvSpPr>
          <p:spPr bwMode="auto">
            <a:xfrm>
              <a:off x="3596" y="3107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6842" name="Line 26"/>
            <p:cNvSpPr>
              <a:spLocks noChangeShapeType="1"/>
            </p:cNvSpPr>
            <p:nvPr/>
          </p:nvSpPr>
          <p:spPr bwMode="auto">
            <a:xfrm>
              <a:off x="3596" y="3337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6843" name="Line 27"/>
            <p:cNvSpPr>
              <a:spLocks noChangeShapeType="1"/>
            </p:cNvSpPr>
            <p:nvPr/>
          </p:nvSpPr>
          <p:spPr bwMode="auto">
            <a:xfrm>
              <a:off x="3596" y="3568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6844" name="AutoShape 28"/>
            <p:cNvSpPr>
              <a:spLocks noChangeArrowheads="1"/>
            </p:cNvSpPr>
            <p:nvPr/>
          </p:nvSpPr>
          <p:spPr bwMode="gray">
            <a:xfrm rot="16200000" flipV="1">
              <a:off x="3069" y="3130"/>
              <a:ext cx="782" cy="357"/>
            </a:xfrm>
            <a:prstGeom prst="rightArrow">
              <a:avLst>
                <a:gd name="adj1" fmla="val 68630"/>
                <a:gd name="adj2" fmla="val 29977"/>
              </a:avLst>
            </a:prstGeom>
            <a:gradFill rotWithShape="1">
              <a:gsLst>
                <a:gs pos="0">
                  <a:srgbClr val="669900"/>
                </a:gs>
                <a:gs pos="100000">
                  <a:srgbClr val="F0FFD1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 latinLnBrk="1">
                <a:buFontTx/>
                <a:buNone/>
              </a:pPr>
              <a:endParaRPr lang="ko-KR" altLang="en-US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6845" name="Text Box 29"/>
            <p:cNvSpPr txBox="1">
              <a:spLocks noChangeArrowheads="1"/>
            </p:cNvSpPr>
            <p:nvPr/>
          </p:nvSpPr>
          <p:spPr bwMode="auto">
            <a:xfrm>
              <a:off x="3288" y="2996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(’50)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6846" name="Text Box 30"/>
            <p:cNvSpPr txBox="1">
              <a:spLocks noChangeArrowheads="1"/>
            </p:cNvSpPr>
            <p:nvPr/>
          </p:nvSpPr>
          <p:spPr bwMode="auto">
            <a:xfrm>
              <a:off x="3288" y="3221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(’20)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6847" name="Text Box 31"/>
            <p:cNvSpPr txBox="1">
              <a:spLocks noChangeArrowheads="1"/>
            </p:cNvSpPr>
            <p:nvPr/>
          </p:nvSpPr>
          <p:spPr bwMode="auto">
            <a:xfrm>
              <a:off x="3288" y="3455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(’09)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6848" name="Text Box 32"/>
            <p:cNvSpPr txBox="1">
              <a:spLocks noChangeArrowheads="1"/>
            </p:cNvSpPr>
            <p:nvPr/>
          </p:nvSpPr>
          <p:spPr bwMode="auto">
            <a:xfrm>
              <a:off x="3719" y="3231"/>
              <a:ext cx="34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25%</a:t>
              </a:r>
              <a:endParaRPr lang="ko-KR" altLang="en-US" b="1"/>
            </a:p>
          </p:txBody>
        </p:sp>
        <p:sp>
          <p:nvSpPr>
            <p:cNvPr id="546849" name="Text Box 33"/>
            <p:cNvSpPr txBox="1">
              <a:spLocks noChangeArrowheads="1"/>
            </p:cNvSpPr>
            <p:nvPr/>
          </p:nvSpPr>
          <p:spPr bwMode="auto">
            <a:xfrm>
              <a:off x="3719" y="3455"/>
              <a:ext cx="34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16%</a:t>
              </a:r>
              <a:endParaRPr lang="ko-KR" altLang="en-US" b="1"/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827088" y="4632325"/>
            <a:ext cx="1524000" cy="1241425"/>
            <a:chOff x="3281" y="2918"/>
            <a:chExt cx="960" cy="782"/>
          </a:xfrm>
        </p:grpSpPr>
        <p:sp>
          <p:nvSpPr>
            <p:cNvPr id="546851" name="Text Box 35"/>
            <p:cNvSpPr txBox="1">
              <a:spLocks noChangeArrowheads="1"/>
            </p:cNvSpPr>
            <p:nvPr/>
          </p:nvSpPr>
          <p:spPr bwMode="auto">
            <a:xfrm>
              <a:off x="3719" y="3003"/>
              <a:ext cx="522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222</a:t>
              </a:r>
              <a:r>
                <a:rPr lang="ko-KR" altLang="en-US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억㎥</a:t>
              </a:r>
            </a:p>
          </p:txBody>
        </p:sp>
        <p:sp>
          <p:nvSpPr>
            <p:cNvPr id="546852" name="Line 36"/>
            <p:cNvSpPr>
              <a:spLocks noChangeShapeType="1"/>
            </p:cNvSpPr>
            <p:nvPr/>
          </p:nvSpPr>
          <p:spPr bwMode="auto">
            <a:xfrm>
              <a:off x="3596" y="3107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6853" name="Line 37"/>
            <p:cNvSpPr>
              <a:spLocks noChangeShapeType="1"/>
            </p:cNvSpPr>
            <p:nvPr/>
          </p:nvSpPr>
          <p:spPr bwMode="auto">
            <a:xfrm>
              <a:off x="3596" y="3337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6854" name="Line 38"/>
            <p:cNvSpPr>
              <a:spLocks noChangeShapeType="1"/>
            </p:cNvSpPr>
            <p:nvPr/>
          </p:nvSpPr>
          <p:spPr bwMode="auto">
            <a:xfrm>
              <a:off x="3596" y="3568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6855" name="AutoShape 39"/>
            <p:cNvSpPr>
              <a:spLocks noChangeArrowheads="1"/>
            </p:cNvSpPr>
            <p:nvPr/>
          </p:nvSpPr>
          <p:spPr bwMode="gray">
            <a:xfrm rot="16200000" flipV="1">
              <a:off x="3069" y="3130"/>
              <a:ext cx="782" cy="357"/>
            </a:xfrm>
            <a:prstGeom prst="rightArrow">
              <a:avLst>
                <a:gd name="adj1" fmla="val 68630"/>
                <a:gd name="adj2" fmla="val 29977"/>
              </a:avLst>
            </a:prstGeom>
            <a:gradFill rotWithShape="1">
              <a:gsLst>
                <a:gs pos="0">
                  <a:srgbClr val="669900"/>
                </a:gs>
                <a:gs pos="100000">
                  <a:srgbClr val="F0FFD1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 latinLnBrk="1">
                <a:buFontTx/>
                <a:buNone/>
              </a:pPr>
              <a:endParaRPr lang="ko-KR" altLang="en-US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6856" name="Text Box 40"/>
            <p:cNvSpPr txBox="1">
              <a:spLocks noChangeArrowheads="1"/>
            </p:cNvSpPr>
            <p:nvPr/>
          </p:nvSpPr>
          <p:spPr bwMode="auto">
            <a:xfrm>
              <a:off x="3288" y="2996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(’50)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6857" name="Text Box 41"/>
            <p:cNvSpPr txBox="1">
              <a:spLocks noChangeArrowheads="1"/>
            </p:cNvSpPr>
            <p:nvPr/>
          </p:nvSpPr>
          <p:spPr bwMode="auto">
            <a:xfrm>
              <a:off x="3288" y="3221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(’20)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6858" name="Text Box 42"/>
            <p:cNvSpPr txBox="1">
              <a:spLocks noChangeArrowheads="1"/>
            </p:cNvSpPr>
            <p:nvPr/>
          </p:nvSpPr>
          <p:spPr bwMode="auto">
            <a:xfrm>
              <a:off x="3288" y="3455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(’09)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6859" name="Text Box 43"/>
            <p:cNvSpPr txBox="1">
              <a:spLocks noChangeArrowheads="1"/>
            </p:cNvSpPr>
            <p:nvPr/>
          </p:nvSpPr>
          <p:spPr bwMode="auto">
            <a:xfrm>
              <a:off x="3719" y="3231"/>
              <a:ext cx="522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214</a:t>
              </a:r>
              <a:r>
                <a:rPr lang="ko-KR" altLang="en-US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억㎥</a:t>
              </a:r>
            </a:p>
          </p:txBody>
        </p:sp>
        <p:sp>
          <p:nvSpPr>
            <p:cNvPr id="546860" name="Text Box 44"/>
            <p:cNvSpPr txBox="1">
              <a:spLocks noChangeArrowheads="1"/>
            </p:cNvSpPr>
            <p:nvPr/>
          </p:nvSpPr>
          <p:spPr bwMode="auto">
            <a:xfrm>
              <a:off x="3719" y="3455"/>
              <a:ext cx="522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186</a:t>
              </a:r>
              <a:r>
                <a:rPr lang="ko-KR" altLang="en-US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억㎥</a:t>
              </a:r>
              <a:endParaRPr lang="ko-KR" altLang="en-US" b="1"/>
            </a:p>
          </p:txBody>
        </p:sp>
      </p:grpSp>
      <p:pic>
        <p:nvPicPr>
          <p:cNvPr id="546861" name="Picture 45" descr="j0429299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H="1">
            <a:off x="6397625" y="4581525"/>
            <a:ext cx="1216025" cy="1241425"/>
          </a:xfrm>
          <a:prstGeom prst="rect">
            <a:avLst/>
          </a:prstGeom>
          <a:noFill/>
        </p:spPr>
      </p:pic>
      <p:pic>
        <p:nvPicPr>
          <p:cNvPr id="546862" name="Picture 46" descr="j0429163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04075" y="4603750"/>
            <a:ext cx="1052513" cy="1257300"/>
          </a:xfrm>
          <a:prstGeom prst="rect">
            <a:avLst/>
          </a:prstGeom>
          <a:noFill/>
        </p:spPr>
      </p:pic>
      <p:pic>
        <p:nvPicPr>
          <p:cNvPr id="546863" name="Picture 47" descr="20080612012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83425" y="5191125"/>
            <a:ext cx="661988" cy="698500"/>
          </a:xfrm>
          <a:prstGeom prst="rect">
            <a:avLst/>
          </a:prstGeom>
          <a:noFill/>
        </p:spPr>
      </p:pic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684213" y="1844675"/>
            <a:ext cx="1590675" cy="365125"/>
            <a:chOff x="427" y="1120"/>
            <a:chExt cx="1002" cy="230"/>
          </a:xfrm>
        </p:grpSpPr>
        <p:sp>
          <p:nvSpPr>
            <p:cNvPr id="546865" name="AutoShape 49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6866" name="Rectangle 50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4852988" y="1844675"/>
            <a:ext cx="1590675" cy="365125"/>
            <a:chOff x="427" y="1120"/>
            <a:chExt cx="1002" cy="230"/>
          </a:xfrm>
        </p:grpSpPr>
        <p:sp>
          <p:nvSpPr>
            <p:cNvPr id="546868" name="AutoShape 52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6869" name="Rectangle 53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pic>
        <p:nvPicPr>
          <p:cNvPr id="546876" name="Picture 60" descr="j0090026[1]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27363" y="4581525"/>
            <a:ext cx="1366837" cy="1203325"/>
          </a:xfrm>
          <a:prstGeom prst="rect">
            <a:avLst/>
          </a:prstGeom>
          <a:noFill/>
        </p:spPr>
      </p:pic>
      <p:pic>
        <p:nvPicPr>
          <p:cNvPr id="546877" name="Picture 61" descr="j0427203[1]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H="1">
            <a:off x="2393950" y="4770438"/>
            <a:ext cx="809625" cy="1004887"/>
          </a:xfrm>
          <a:prstGeom prst="rect">
            <a:avLst/>
          </a:prstGeom>
          <a:noFill/>
        </p:spPr>
      </p:pic>
      <p:sp>
        <p:nvSpPr>
          <p:cNvPr id="546878" name="Rectangle 62"/>
          <p:cNvSpPr>
            <a:spLocks noChangeArrowheads="1"/>
          </p:cNvSpPr>
          <p:nvPr/>
        </p:nvSpPr>
        <p:spPr bwMode="auto">
          <a:xfrm>
            <a:off x="2466975" y="5734050"/>
            <a:ext cx="5905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buFontTx/>
              <a:buNone/>
            </a:pPr>
            <a:r>
              <a:rPr lang="ko-KR" altLang="en-US" sz="800">
                <a:latin typeface="HY헤드라인M" pitchFamily="18" charset="-127"/>
                <a:ea typeface="HY헤드라인M" pitchFamily="18" charset="-127"/>
              </a:rPr>
              <a:t>수질개선</a:t>
            </a:r>
          </a:p>
        </p:txBody>
      </p:sp>
      <p:sp>
        <p:nvSpPr>
          <p:cNvPr id="546879" name="Rectangle 63"/>
          <p:cNvSpPr>
            <a:spLocks noChangeArrowheads="1"/>
          </p:cNvSpPr>
          <p:nvPr/>
        </p:nvSpPr>
        <p:spPr bwMode="auto">
          <a:xfrm>
            <a:off x="3319463" y="5734050"/>
            <a:ext cx="69215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atinLnBrk="1">
              <a:buFontTx/>
              <a:buNone/>
            </a:pPr>
            <a:r>
              <a:rPr lang="ko-KR" altLang="en-US" sz="800">
                <a:latin typeface="HY헤드라인M" pitchFamily="18" charset="-127"/>
                <a:ea typeface="HY헤드라인M" pitchFamily="18" charset="-127"/>
              </a:rPr>
              <a:t>수자원확보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0378" y="90785"/>
            <a:ext cx="73789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 국가전략과 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5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개년 계획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5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15875" y="127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1">
              <a:buFontTx/>
              <a:buNone/>
            </a:pPr>
            <a:endParaRPr lang="ko-KR" altLang="en-US"/>
          </a:p>
        </p:txBody>
      </p:sp>
      <p:pic>
        <p:nvPicPr>
          <p:cNvPr id="547844" name="Picture 4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628775"/>
            <a:ext cx="3979863" cy="4622800"/>
          </a:xfrm>
          <a:prstGeom prst="rect">
            <a:avLst/>
          </a:prstGeom>
          <a:noFill/>
        </p:spPr>
      </p:pic>
      <p:sp>
        <p:nvSpPr>
          <p:cNvPr id="547845" name="Rectangle 5"/>
          <p:cNvSpPr>
            <a:spLocks noChangeArrowheads="1"/>
          </p:cNvSpPr>
          <p:nvPr/>
        </p:nvSpPr>
        <p:spPr bwMode="auto">
          <a:xfrm>
            <a:off x="747713" y="2133600"/>
            <a:ext cx="3811587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저탄소 고효율 </a:t>
            </a: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(Doing more with less) 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산업구조 구축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자원순환형 경제</a:t>
            </a:r>
            <a:r>
              <a:rPr lang="en-US" altLang="ko-KR" sz="1400">
                <a:solidFill>
                  <a:srgbClr val="006600"/>
                </a:solidFill>
                <a:latin typeface="Arial"/>
                <a:ea typeface="HY헤드라인M" pitchFamily="18" charset="-127"/>
              </a:rPr>
              <a:t>·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산업구조 구축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녹색중소기업 육성</a:t>
            </a:r>
          </a:p>
          <a:p>
            <a:pPr marL="185738" indent="-185738">
              <a:lnSpc>
                <a:spcPct val="14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 산업단지 및 클러스터 육성 확대</a:t>
            </a:r>
          </a:p>
        </p:txBody>
      </p:sp>
      <p:sp>
        <p:nvSpPr>
          <p:cNvPr id="547846" name="Rectangle 6"/>
          <p:cNvSpPr>
            <a:spLocks noChangeArrowheads="1"/>
          </p:cNvSpPr>
          <p:nvPr/>
        </p:nvSpPr>
        <p:spPr bwMode="auto">
          <a:xfrm>
            <a:off x="760413" y="4302125"/>
            <a:ext cx="2659062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녹색제품수출비중</a:t>
            </a:r>
            <a:endParaRPr lang="ko-KR" altLang="en-US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47847" name="AutoShape 7"/>
          <p:cNvSpPr>
            <a:spLocks/>
          </p:cNvSpPr>
          <p:nvPr/>
        </p:nvSpPr>
        <p:spPr bwMode="gray">
          <a:xfrm rot="5400000">
            <a:off x="2307431" y="-427830"/>
            <a:ext cx="352425" cy="3744912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7848" name="AutoShape 8"/>
          <p:cNvSpPr>
            <a:spLocks/>
          </p:cNvSpPr>
          <p:nvPr/>
        </p:nvSpPr>
        <p:spPr bwMode="gray">
          <a:xfrm rot="5400000">
            <a:off x="2301081" y="-375443"/>
            <a:ext cx="365125" cy="3744912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7849" name="Text Box 9"/>
          <p:cNvSpPr txBox="1">
            <a:spLocks noChangeArrowheads="1"/>
          </p:cNvSpPr>
          <p:nvPr/>
        </p:nvSpPr>
        <p:spPr bwMode="gray">
          <a:xfrm>
            <a:off x="792163" y="1377950"/>
            <a:ext cx="3417887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5. 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산업의 녹색화 및 녹색산업 육성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77863" y="3975100"/>
            <a:ext cx="1590675" cy="365125"/>
            <a:chOff x="427" y="1120"/>
            <a:chExt cx="1002" cy="230"/>
          </a:xfrm>
        </p:grpSpPr>
        <p:sp>
          <p:nvSpPr>
            <p:cNvPr id="547851" name="AutoShape 11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7852" name="Rectangle 12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주요 목표</a:t>
              </a:r>
              <a:endParaRPr lang="en-US" altLang="ko-KR" sz="16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pic>
        <p:nvPicPr>
          <p:cNvPr id="547853" name="Picture 13" descr="마스터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628775"/>
            <a:ext cx="3979862" cy="4622800"/>
          </a:xfrm>
          <a:prstGeom prst="rect">
            <a:avLst/>
          </a:prstGeom>
          <a:noFill/>
        </p:spPr>
      </p:pic>
      <p:sp>
        <p:nvSpPr>
          <p:cNvPr id="547854" name="Rectangle 14"/>
          <p:cNvSpPr>
            <a:spLocks noChangeArrowheads="1"/>
          </p:cNvSpPr>
          <p:nvPr/>
        </p:nvSpPr>
        <p:spPr bwMode="auto">
          <a:xfrm>
            <a:off x="4895850" y="2133600"/>
            <a:ext cx="3636963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5738" indent="-185738">
              <a:lnSpc>
                <a:spcPct val="120000"/>
              </a:lnSpc>
              <a:buFontTx/>
              <a:buBlip>
                <a:blip r:embed="rId4"/>
              </a:buBlip>
            </a:pP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3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차산업 중심 경제 구조 변환을 통한 온실가스 배출 감축</a:t>
            </a:r>
            <a:endParaRPr lang="en-US" altLang="ko-KR" sz="1400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  <a:p>
            <a:pPr marL="185738" indent="-185738">
              <a:lnSpc>
                <a:spcPct val="12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첨단 융합산업 육성</a:t>
            </a:r>
          </a:p>
          <a:p>
            <a:pPr marL="185738" indent="-185738">
              <a:lnSpc>
                <a:spcPct val="120000"/>
              </a:lnSpc>
              <a:buFontTx/>
              <a:buNone/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   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- IT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융합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,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방통융합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,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로봇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,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나노신소재 육성 등</a:t>
            </a:r>
          </a:p>
          <a:p>
            <a:pPr marL="185738" indent="-185738">
              <a:lnSpc>
                <a:spcPct val="120000"/>
              </a:lnSpc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고부가 서비스 산업 육성</a:t>
            </a:r>
            <a:b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-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글로벌 헬스케어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,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글로벌 교육서비스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, </a:t>
            </a:r>
            <a:b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</a:b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 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콘텐츠</a:t>
            </a:r>
            <a:r>
              <a:rPr lang="en-US" altLang="ko-KR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·SW, MICE·</a:t>
            </a:r>
            <a:r>
              <a:rPr lang="ko-KR" altLang="en-US" sz="12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융합 관광</a:t>
            </a:r>
          </a:p>
        </p:txBody>
      </p:sp>
      <p:sp>
        <p:nvSpPr>
          <p:cNvPr id="547855" name="Rectangle 15"/>
          <p:cNvSpPr>
            <a:spLocks noChangeArrowheads="1"/>
          </p:cNvSpPr>
          <p:nvPr/>
        </p:nvSpPr>
        <p:spPr bwMode="auto">
          <a:xfrm>
            <a:off x="4716463" y="4302125"/>
            <a:ext cx="2160587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en-US" altLang="ko-KR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IT</a:t>
            </a: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융합산업 수출액</a:t>
            </a:r>
            <a:endParaRPr lang="en-US" altLang="ko-KR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sp>
        <p:nvSpPr>
          <p:cNvPr id="547856" name="AutoShape 16"/>
          <p:cNvSpPr>
            <a:spLocks/>
          </p:cNvSpPr>
          <p:nvPr/>
        </p:nvSpPr>
        <p:spPr bwMode="gray">
          <a:xfrm rot="5400000">
            <a:off x="6411119" y="-427831"/>
            <a:ext cx="352425" cy="3744913"/>
          </a:xfrm>
          <a:prstGeom prst="leftBracket">
            <a:avLst>
              <a:gd name="adj" fmla="val 79745"/>
            </a:avLst>
          </a:prstGeom>
          <a:solidFill>
            <a:schemeClr val="hlink"/>
          </a:solidFill>
          <a:ln w="28575">
            <a:noFill/>
            <a:round/>
            <a:headEnd/>
            <a:tailEnd/>
          </a:ln>
          <a:effectLst/>
        </p:spPr>
        <p:txBody>
          <a:bodyPr rot="10800000" vert="eaVert"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endParaRPr lang="en-US" sz="100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47857" name="AutoShape 17"/>
          <p:cNvSpPr>
            <a:spLocks/>
          </p:cNvSpPr>
          <p:nvPr/>
        </p:nvSpPr>
        <p:spPr bwMode="gray">
          <a:xfrm rot="5400000">
            <a:off x="6404769" y="-375444"/>
            <a:ext cx="365125" cy="3744913"/>
          </a:xfrm>
          <a:prstGeom prst="leftBracket">
            <a:avLst>
              <a:gd name="adj" fmla="val 82337"/>
            </a:avLst>
          </a:prstGeom>
          <a:solidFill>
            <a:srgbClr val="F0F0F2"/>
          </a:solidFill>
          <a:ln w="28575">
            <a:noFill/>
            <a:round/>
            <a:headEnd/>
            <a:tailEnd/>
          </a:ln>
          <a:effectLst/>
        </p:spPr>
        <p:txBody>
          <a:bodyPr wrap="none" lIns="162000" anchor="ctr"/>
          <a:lstStyle/>
          <a:p>
            <a:pPr algn="ctr" fontAlgn="ctr">
              <a:lnSpc>
                <a:spcPct val="130000"/>
              </a:lnSpc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 </a:t>
            </a:r>
          </a:p>
        </p:txBody>
      </p:sp>
      <p:sp>
        <p:nvSpPr>
          <p:cNvPr id="547858" name="Text Box 18"/>
          <p:cNvSpPr txBox="1">
            <a:spLocks noChangeArrowheads="1"/>
          </p:cNvSpPr>
          <p:nvPr/>
        </p:nvSpPr>
        <p:spPr bwMode="gray">
          <a:xfrm>
            <a:off x="5556250" y="1377950"/>
            <a:ext cx="2108200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latinLnBrk="1">
              <a:lnSpc>
                <a:spcPct val="90000"/>
              </a:lnSpc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6. </a:t>
            </a:r>
            <a:r>
              <a:rPr lang="ko-KR" altLang="en-US" b="1">
                <a:solidFill>
                  <a:srgbClr val="000000"/>
                </a:solidFill>
                <a:latin typeface="Arial" charset="0"/>
                <a:ea typeface="HY헤드라인M" pitchFamily="18" charset="-127"/>
              </a:rPr>
              <a:t>산업구조의 고도화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781550" y="3975100"/>
            <a:ext cx="1590675" cy="365125"/>
            <a:chOff x="427" y="1120"/>
            <a:chExt cx="1002" cy="230"/>
          </a:xfrm>
        </p:grpSpPr>
        <p:sp>
          <p:nvSpPr>
            <p:cNvPr id="547860" name="AutoShape 20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7861" name="Rectangle 21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주요 목표</a:t>
              </a:r>
              <a:endParaRPr lang="en-US" altLang="ko-KR" sz="16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6859588" y="4843463"/>
            <a:ext cx="266700" cy="766762"/>
            <a:chOff x="4321" y="3051"/>
            <a:chExt cx="90" cy="483"/>
          </a:xfrm>
        </p:grpSpPr>
        <p:sp>
          <p:nvSpPr>
            <p:cNvPr id="547863" name="Line 23"/>
            <p:cNvSpPr>
              <a:spLocks noChangeShapeType="1"/>
            </p:cNvSpPr>
            <p:nvPr/>
          </p:nvSpPr>
          <p:spPr bwMode="auto">
            <a:xfrm>
              <a:off x="4321" y="3051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7864" name="Line 24"/>
            <p:cNvSpPr>
              <a:spLocks noChangeShapeType="1"/>
            </p:cNvSpPr>
            <p:nvPr/>
          </p:nvSpPr>
          <p:spPr bwMode="auto">
            <a:xfrm>
              <a:off x="4321" y="3292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7865" name="Line 25"/>
            <p:cNvSpPr>
              <a:spLocks noChangeShapeType="1"/>
            </p:cNvSpPr>
            <p:nvPr/>
          </p:nvSpPr>
          <p:spPr bwMode="auto">
            <a:xfrm>
              <a:off x="4321" y="3534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47866" name="AutoShape 26"/>
          <p:cNvSpPr>
            <a:spLocks noChangeArrowheads="1"/>
          </p:cNvSpPr>
          <p:nvPr/>
        </p:nvSpPr>
        <p:spPr bwMode="gray">
          <a:xfrm rot="16200000" flipV="1">
            <a:off x="5965825" y="4938713"/>
            <a:ext cx="1376363" cy="566737"/>
          </a:xfrm>
          <a:prstGeom prst="rightArrow">
            <a:avLst>
              <a:gd name="adj1" fmla="val 68630"/>
              <a:gd name="adj2" fmla="val 33235"/>
            </a:avLst>
          </a:prstGeom>
          <a:gradFill rotWithShape="1">
            <a:gsLst>
              <a:gs pos="0">
                <a:srgbClr val="669900"/>
              </a:gs>
              <a:gs pos="100000">
                <a:srgbClr val="F0FFD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 latinLnBrk="1">
              <a:buFontTx/>
              <a:buNone/>
            </a:pPr>
            <a:endParaRPr lang="ko-KR" altLang="en-US" sz="1200">
              <a:solidFill>
                <a:schemeClr val="tx2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7867" name="Text Box 27"/>
          <p:cNvSpPr txBox="1">
            <a:spLocks noChangeArrowheads="1"/>
          </p:cNvSpPr>
          <p:nvPr/>
        </p:nvSpPr>
        <p:spPr bwMode="auto">
          <a:xfrm>
            <a:off x="6370638" y="4659313"/>
            <a:ext cx="547687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(’50)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7868" name="Text Box 28"/>
          <p:cNvSpPr txBox="1">
            <a:spLocks noChangeArrowheads="1"/>
          </p:cNvSpPr>
          <p:nvPr/>
        </p:nvSpPr>
        <p:spPr bwMode="auto">
          <a:xfrm>
            <a:off x="6370638" y="5033963"/>
            <a:ext cx="547687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(’20)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7869" name="Text Box 29"/>
          <p:cNvSpPr txBox="1">
            <a:spLocks noChangeArrowheads="1"/>
          </p:cNvSpPr>
          <p:nvPr/>
        </p:nvSpPr>
        <p:spPr bwMode="auto">
          <a:xfrm>
            <a:off x="6370638" y="5422900"/>
            <a:ext cx="547687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Arial" charset="0"/>
                <a:ea typeface="HY헤드라인M" pitchFamily="18" charset="-127"/>
              </a:rPr>
              <a:t>(’09)</a:t>
            </a:r>
            <a:endParaRPr lang="ko-KR" altLang="en-US" b="1">
              <a:solidFill>
                <a:schemeClr val="tx2"/>
              </a:solidFill>
            </a:endParaRPr>
          </a:p>
        </p:txBody>
      </p:sp>
      <p:sp>
        <p:nvSpPr>
          <p:cNvPr id="547870" name="Rectangle 30"/>
          <p:cNvSpPr>
            <a:spLocks noChangeArrowheads="1"/>
          </p:cNvSpPr>
          <p:nvPr/>
        </p:nvSpPr>
        <p:spPr bwMode="auto">
          <a:xfrm>
            <a:off x="6732588" y="4302125"/>
            <a:ext cx="2160587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6213" indent="-176213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Blip>
                <a:blip r:embed="rId4"/>
              </a:buBlip>
            </a:pPr>
            <a:r>
              <a:rPr lang="ko-KR" altLang="en-US" sz="1400">
                <a:solidFill>
                  <a:srgbClr val="006600"/>
                </a:solidFill>
                <a:latin typeface="Arial" charset="0"/>
                <a:ea typeface="HY헤드라인M" pitchFamily="18" charset="-127"/>
                <a:sym typeface="Wingdings" pitchFamily="2" charset="2"/>
              </a:rPr>
              <a:t>소프트웨어 수출액</a:t>
            </a:r>
            <a:endParaRPr lang="en-US" altLang="ko-KR" sz="1400">
              <a:solidFill>
                <a:srgbClr val="006600"/>
              </a:solidFill>
              <a:latin typeface="Arial" charset="0"/>
              <a:ea typeface="HY헤드라인M" pitchFamily="18" charset="-127"/>
              <a:sym typeface="Wingdings" pitchFamily="2" charset="2"/>
            </a:endParaRPr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042988" y="4632325"/>
            <a:ext cx="1333500" cy="1241425"/>
            <a:chOff x="3281" y="2918"/>
            <a:chExt cx="840" cy="782"/>
          </a:xfrm>
        </p:grpSpPr>
        <p:sp>
          <p:nvSpPr>
            <p:cNvPr id="547872" name="Text Box 32"/>
            <p:cNvSpPr txBox="1">
              <a:spLocks noChangeArrowheads="1"/>
            </p:cNvSpPr>
            <p:nvPr/>
          </p:nvSpPr>
          <p:spPr bwMode="auto">
            <a:xfrm>
              <a:off x="3719" y="3003"/>
              <a:ext cx="402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  35%</a:t>
              </a:r>
              <a:endParaRPr lang="ko-KR" altLang="en-US" b="1"/>
            </a:p>
          </p:txBody>
        </p:sp>
        <p:sp>
          <p:nvSpPr>
            <p:cNvPr id="547873" name="Line 33"/>
            <p:cNvSpPr>
              <a:spLocks noChangeShapeType="1"/>
            </p:cNvSpPr>
            <p:nvPr/>
          </p:nvSpPr>
          <p:spPr bwMode="auto">
            <a:xfrm>
              <a:off x="3596" y="3107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7874" name="Line 34"/>
            <p:cNvSpPr>
              <a:spLocks noChangeShapeType="1"/>
            </p:cNvSpPr>
            <p:nvPr/>
          </p:nvSpPr>
          <p:spPr bwMode="auto">
            <a:xfrm>
              <a:off x="3596" y="3337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7875" name="Line 35"/>
            <p:cNvSpPr>
              <a:spLocks noChangeShapeType="1"/>
            </p:cNvSpPr>
            <p:nvPr/>
          </p:nvSpPr>
          <p:spPr bwMode="auto">
            <a:xfrm>
              <a:off x="3596" y="3568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7876" name="AutoShape 36"/>
            <p:cNvSpPr>
              <a:spLocks noChangeArrowheads="1"/>
            </p:cNvSpPr>
            <p:nvPr/>
          </p:nvSpPr>
          <p:spPr bwMode="gray">
            <a:xfrm rot="16200000" flipV="1">
              <a:off x="3069" y="3130"/>
              <a:ext cx="782" cy="357"/>
            </a:xfrm>
            <a:prstGeom prst="rightArrow">
              <a:avLst>
                <a:gd name="adj1" fmla="val 68630"/>
                <a:gd name="adj2" fmla="val 29977"/>
              </a:avLst>
            </a:prstGeom>
            <a:gradFill rotWithShape="1">
              <a:gsLst>
                <a:gs pos="0">
                  <a:srgbClr val="669900"/>
                </a:gs>
                <a:gs pos="100000">
                  <a:srgbClr val="F0FFD1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 latinLnBrk="1">
                <a:buFontTx/>
                <a:buNone/>
              </a:pPr>
              <a:endParaRPr lang="ko-KR" altLang="en-US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7877" name="Text Box 37"/>
            <p:cNvSpPr txBox="1">
              <a:spLocks noChangeArrowheads="1"/>
            </p:cNvSpPr>
            <p:nvPr/>
          </p:nvSpPr>
          <p:spPr bwMode="auto">
            <a:xfrm>
              <a:off x="3288" y="2996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(’50)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7878" name="Text Box 38"/>
            <p:cNvSpPr txBox="1">
              <a:spLocks noChangeArrowheads="1"/>
            </p:cNvSpPr>
            <p:nvPr/>
          </p:nvSpPr>
          <p:spPr bwMode="auto">
            <a:xfrm>
              <a:off x="3288" y="3221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(’20)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7879" name="Text Box 39"/>
            <p:cNvSpPr txBox="1">
              <a:spLocks noChangeArrowheads="1"/>
            </p:cNvSpPr>
            <p:nvPr/>
          </p:nvSpPr>
          <p:spPr bwMode="auto">
            <a:xfrm>
              <a:off x="3288" y="3455"/>
              <a:ext cx="345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chemeClr val="tx2"/>
                  </a:solidFill>
                  <a:latin typeface="Arial" charset="0"/>
                  <a:ea typeface="HY헤드라인M" pitchFamily="18" charset="-127"/>
                </a:rPr>
                <a:t>(’09)</a:t>
              </a:r>
              <a:endParaRPr lang="ko-KR" altLang="en-US" b="1">
                <a:solidFill>
                  <a:schemeClr val="tx2"/>
                </a:solidFill>
              </a:endParaRPr>
            </a:p>
          </p:txBody>
        </p:sp>
        <p:sp>
          <p:nvSpPr>
            <p:cNvPr id="547880" name="Text Box 40"/>
            <p:cNvSpPr txBox="1">
              <a:spLocks noChangeArrowheads="1"/>
            </p:cNvSpPr>
            <p:nvPr/>
          </p:nvSpPr>
          <p:spPr bwMode="auto">
            <a:xfrm>
              <a:off x="3719" y="3231"/>
              <a:ext cx="402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  22%</a:t>
              </a:r>
              <a:endParaRPr lang="ko-KR" altLang="en-US" b="1"/>
            </a:p>
          </p:txBody>
        </p:sp>
        <p:sp>
          <p:nvSpPr>
            <p:cNvPr id="547881" name="Text Box 41"/>
            <p:cNvSpPr txBox="1">
              <a:spLocks noChangeArrowheads="1"/>
            </p:cNvSpPr>
            <p:nvPr/>
          </p:nvSpPr>
          <p:spPr bwMode="auto">
            <a:xfrm>
              <a:off x="3719" y="3455"/>
              <a:ext cx="402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None/>
              </a:pPr>
              <a:r>
                <a:rPr lang="en-US" altLang="ko-KR" sz="1400" b="1">
                  <a:solidFill>
                    <a:srgbClr val="006600"/>
                  </a:solidFill>
                  <a:latin typeface="Arial" charset="0"/>
                  <a:ea typeface="HY헤드라인M" pitchFamily="18" charset="-127"/>
                </a:rPr>
                <a:t>  10%</a:t>
              </a:r>
              <a:endParaRPr lang="ko-KR" altLang="en-US" b="1"/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2493963" y="4546600"/>
            <a:ext cx="1657350" cy="1403350"/>
            <a:chOff x="3625" y="2778"/>
            <a:chExt cx="655" cy="512"/>
          </a:xfrm>
        </p:grpSpPr>
        <p:pic>
          <p:nvPicPr>
            <p:cNvPr id="547883" name="Picture 43" descr="j0357499[1]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25" y="2906"/>
              <a:ext cx="363" cy="363"/>
            </a:xfrm>
            <a:prstGeom prst="rect">
              <a:avLst/>
            </a:prstGeom>
            <a:noFill/>
          </p:spPr>
        </p:pic>
        <p:pic>
          <p:nvPicPr>
            <p:cNvPr id="547884" name="Picture 44" descr="j0429189[1]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H="1">
              <a:off x="3852" y="2778"/>
              <a:ext cx="428" cy="512"/>
            </a:xfrm>
            <a:prstGeom prst="rect">
              <a:avLst/>
            </a:prstGeom>
            <a:noFill/>
          </p:spPr>
        </p:pic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7431088" y="4746625"/>
            <a:ext cx="1122362" cy="1223963"/>
            <a:chOff x="4803" y="2931"/>
            <a:chExt cx="707" cy="771"/>
          </a:xfrm>
        </p:grpSpPr>
        <p:pic>
          <p:nvPicPr>
            <p:cNvPr id="547886" name="Picture 46" descr="j0429191[1]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30" y="2931"/>
              <a:ext cx="680" cy="743"/>
            </a:xfrm>
            <a:prstGeom prst="rect">
              <a:avLst/>
            </a:prstGeom>
            <a:noFill/>
          </p:spPr>
        </p:pic>
        <p:pic>
          <p:nvPicPr>
            <p:cNvPr id="547887" name="Picture 47" descr="j0431573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3" y="3355"/>
              <a:ext cx="345" cy="347"/>
            </a:xfrm>
            <a:prstGeom prst="rect">
              <a:avLst/>
            </a:prstGeom>
            <a:noFill/>
          </p:spPr>
        </p:pic>
      </p:grpSp>
      <p:sp>
        <p:nvSpPr>
          <p:cNvPr id="547888" name="Text Box 48"/>
          <p:cNvSpPr txBox="1">
            <a:spLocks noChangeArrowheads="1"/>
          </p:cNvSpPr>
          <p:nvPr/>
        </p:nvSpPr>
        <p:spPr bwMode="auto">
          <a:xfrm>
            <a:off x="7065963" y="4675188"/>
            <a:ext cx="7524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500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억</a:t>
            </a: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$</a:t>
            </a:r>
          </a:p>
        </p:txBody>
      </p:sp>
      <p:sp>
        <p:nvSpPr>
          <p:cNvPr id="547889" name="Text Box 49"/>
          <p:cNvSpPr txBox="1">
            <a:spLocks noChangeArrowheads="1"/>
          </p:cNvSpPr>
          <p:nvPr/>
        </p:nvSpPr>
        <p:spPr bwMode="auto">
          <a:xfrm>
            <a:off x="7065963" y="5049838"/>
            <a:ext cx="752475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100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억</a:t>
            </a: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$</a:t>
            </a:r>
            <a:endParaRPr lang="ko-KR" altLang="en-US" sz="1400" b="1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7890" name="Text Box 50"/>
          <p:cNvSpPr txBox="1">
            <a:spLocks noChangeArrowheads="1"/>
          </p:cNvSpPr>
          <p:nvPr/>
        </p:nvSpPr>
        <p:spPr bwMode="auto">
          <a:xfrm>
            <a:off x="7115175" y="5426075"/>
            <a:ext cx="703263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58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억</a:t>
            </a: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$</a:t>
            </a:r>
            <a:endParaRPr lang="ko-KR" altLang="en-US" b="1"/>
          </a:p>
        </p:txBody>
      </p:sp>
      <p:pic>
        <p:nvPicPr>
          <p:cNvPr id="547891" name="Picture 51" descr="j0429299[1]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H="1">
            <a:off x="4737100" y="4876800"/>
            <a:ext cx="1074738" cy="1096963"/>
          </a:xfrm>
          <a:prstGeom prst="rect">
            <a:avLst/>
          </a:prstGeom>
          <a:noFill/>
        </p:spPr>
      </p:pic>
      <p:sp>
        <p:nvSpPr>
          <p:cNvPr id="547892" name="Text Box 52"/>
          <p:cNvSpPr txBox="1">
            <a:spLocks noChangeArrowheads="1"/>
          </p:cNvSpPr>
          <p:nvPr/>
        </p:nvSpPr>
        <p:spPr bwMode="auto">
          <a:xfrm>
            <a:off x="5353050" y="4675188"/>
            <a:ext cx="900113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3,489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억</a:t>
            </a: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$</a:t>
            </a:r>
          </a:p>
        </p:txBody>
      </p:sp>
      <p:sp>
        <p:nvSpPr>
          <p:cNvPr id="547893" name="Text Box 53"/>
          <p:cNvSpPr txBox="1">
            <a:spLocks noChangeArrowheads="1"/>
          </p:cNvSpPr>
          <p:nvPr/>
        </p:nvSpPr>
        <p:spPr bwMode="auto">
          <a:xfrm>
            <a:off x="5353050" y="5059363"/>
            <a:ext cx="900113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1,443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억</a:t>
            </a: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$</a:t>
            </a:r>
            <a:endParaRPr lang="ko-KR" altLang="en-US" sz="1400" b="1">
              <a:solidFill>
                <a:srgbClr val="006600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547894" name="Text Box 54"/>
          <p:cNvSpPr txBox="1">
            <a:spLocks noChangeArrowheads="1"/>
          </p:cNvSpPr>
          <p:nvPr/>
        </p:nvSpPr>
        <p:spPr bwMode="auto">
          <a:xfrm>
            <a:off x="5353050" y="5426075"/>
            <a:ext cx="900113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   755</a:t>
            </a:r>
            <a:r>
              <a:rPr lang="ko-KR" altLang="en-US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억</a:t>
            </a:r>
            <a:r>
              <a:rPr lang="en-US" altLang="ko-KR" sz="1400" b="1">
                <a:solidFill>
                  <a:srgbClr val="006600"/>
                </a:solidFill>
                <a:latin typeface="Arial" charset="0"/>
                <a:ea typeface="HY헤드라인M" pitchFamily="18" charset="-127"/>
              </a:rPr>
              <a:t>$</a:t>
            </a:r>
            <a:endParaRPr lang="ko-KR" altLang="en-US" b="1"/>
          </a:p>
        </p:txBody>
      </p: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6253163" y="4840288"/>
            <a:ext cx="179387" cy="766762"/>
            <a:chOff x="3962" y="3049"/>
            <a:chExt cx="90" cy="483"/>
          </a:xfrm>
        </p:grpSpPr>
        <p:sp>
          <p:nvSpPr>
            <p:cNvPr id="547896" name="Line 56"/>
            <p:cNvSpPr>
              <a:spLocks noChangeShapeType="1"/>
            </p:cNvSpPr>
            <p:nvPr/>
          </p:nvSpPr>
          <p:spPr bwMode="auto">
            <a:xfrm>
              <a:off x="3962" y="3049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7897" name="Line 57"/>
            <p:cNvSpPr>
              <a:spLocks noChangeShapeType="1"/>
            </p:cNvSpPr>
            <p:nvPr/>
          </p:nvSpPr>
          <p:spPr bwMode="auto">
            <a:xfrm>
              <a:off x="3962" y="3290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7898" name="Line 58"/>
            <p:cNvSpPr>
              <a:spLocks noChangeShapeType="1"/>
            </p:cNvSpPr>
            <p:nvPr/>
          </p:nvSpPr>
          <p:spPr bwMode="auto">
            <a:xfrm>
              <a:off x="3962" y="3532"/>
              <a:ext cx="90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677863" y="1773238"/>
            <a:ext cx="1590675" cy="365125"/>
            <a:chOff x="427" y="1120"/>
            <a:chExt cx="1002" cy="230"/>
          </a:xfrm>
        </p:grpSpPr>
        <p:sp>
          <p:nvSpPr>
            <p:cNvPr id="547900" name="AutoShape 60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7901" name="Rectangle 61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grpSp>
        <p:nvGrpSpPr>
          <p:cNvPr id="10" name="Group 62"/>
          <p:cNvGrpSpPr>
            <a:grpSpLocks/>
          </p:cNvGrpSpPr>
          <p:nvPr/>
        </p:nvGrpSpPr>
        <p:grpSpPr bwMode="auto">
          <a:xfrm>
            <a:off x="4787900" y="1773238"/>
            <a:ext cx="1590675" cy="365125"/>
            <a:chOff x="427" y="1120"/>
            <a:chExt cx="1002" cy="230"/>
          </a:xfrm>
        </p:grpSpPr>
        <p:sp>
          <p:nvSpPr>
            <p:cNvPr id="547903" name="AutoShape 63"/>
            <p:cNvSpPr>
              <a:spLocks noChangeArrowheads="1"/>
            </p:cNvSpPr>
            <p:nvPr/>
          </p:nvSpPr>
          <p:spPr bwMode="gray">
            <a:xfrm>
              <a:off x="427" y="1120"/>
              <a:ext cx="1002" cy="230"/>
            </a:xfrm>
            <a:prstGeom prst="cube">
              <a:avLst>
                <a:gd name="adj" fmla="val 4602"/>
              </a:avLst>
            </a:prstGeom>
            <a:gradFill rotWithShape="1">
              <a:gsLst>
                <a:gs pos="0">
                  <a:srgbClr val="7AD0B5"/>
                </a:gs>
                <a:gs pos="100000">
                  <a:srgbClr val="009999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latinLnBrk="1">
                <a:buFontTx/>
                <a:buNone/>
              </a:pPr>
              <a:endParaRPr lang="en-US" altLang="ko-KR" sz="1200">
                <a:solidFill>
                  <a:schemeClr val="bg1"/>
                </a:solidFill>
                <a:latin typeface="Arial" charset="0"/>
                <a:ea typeface="HY헤드라인M" pitchFamily="18" charset="-127"/>
              </a:endParaRPr>
            </a:p>
          </p:txBody>
        </p:sp>
        <p:sp>
          <p:nvSpPr>
            <p:cNvPr id="547904" name="Rectangle 64"/>
            <p:cNvSpPr>
              <a:spLocks noChangeArrowheads="1"/>
            </p:cNvSpPr>
            <p:nvPr/>
          </p:nvSpPr>
          <p:spPr bwMode="auto">
            <a:xfrm>
              <a:off x="434" y="1128"/>
              <a:ext cx="99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85738" indent="-185738">
                <a:spcBef>
                  <a:spcPct val="20000"/>
                </a:spcBef>
                <a:buFontTx/>
                <a:buBlip>
                  <a:blip r:embed="rId5"/>
                </a:buBlip>
              </a:pPr>
              <a:r>
                <a:rPr lang="ko-KR" altLang="en-US" sz="1600">
                  <a:solidFill>
                    <a:schemeClr val="bg1"/>
                  </a:solidFill>
                  <a:latin typeface="Arial" charset="0"/>
                  <a:ea typeface="HY헤드라인M" pitchFamily="18" charset="-127"/>
                </a:rPr>
                <a:t>정책과제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40378" y="90785"/>
            <a:ext cx="73789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녹색성장 국가전략과 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5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개년 계획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(</a:t>
            </a:r>
            <a:r>
              <a:rPr lang="ko-KR" altLang="en-US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계속</a:t>
            </a:r>
            <a:r>
              <a:rPr lang="en-US" altLang="ko-KR" sz="32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)</a:t>
            </a:r>
            <a:endParaRPr lang="en-US" altLang="ko-KR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73633" y="482604"/>
            <a:ext cx="543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6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ELEMTYPE" val="4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7vcHzKIekWTQJ9fzXwRj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ELEMTYPE" val="4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ELEMTYPE" val="4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ELEMTYPE" val="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ELEMTYPE" val="4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ELEMTYPE" val="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1.3"/>
</p:tagLst>
</file>

<file path=ppt/theme/theme1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10349</TotalTime>
  <Words>3524</Words>
  <Application>Microsoft Office PowerPoint</Application>
  <PresentationFormat>화면 슬라이드 쇼(4:3)</PresentationFormat>
  <Paragraphs>667</Paragraphs>
  <Slides>41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1_기본 디자인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TitlesOfParts>
  <Company>Corea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사용자</dc:creator>
  <cp:lastModifiedBy>이갑진</cp:lastModifiedBy>
  <cp:revision>1468</cp:revision>
  <dcterms:created xsi:type="dcterms:W3CDTF">2007-07-06T09:56:59Z</dcterms:created>
  <dcterms:modified xsi:type="dcterms:W3CDTF">2009-08-27T01:51:23Z</dcterms:modified>
</cp:coreProperties>
</file>